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94"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40" r:id="rId47"/>
    <p:sldId id="339" r:id="rId48"/>
    <p:sldId id="287" r:id="rId4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2BE"/>
    <a:srgbClr val="009900"/>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89211" autoAdjust="0"/>
  </p:normalViewPr>
  <p:slideViewPr>
    <p:cSldViewPr snapToGrid="0" snapToObjects="1">
      <p:cViewPr varScale="1">
        <p:scale>
          <a:sx n="126" d="100"/>
          <a:sy n="126" d="100"/>
        </p:scale>
        <p:origin x="1072" y="19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5E0C7-6F13-46F3-B360-F4B4725D10FF}" type="datetimeFigureOut">
              <a:rPr lang="en-AU" smtClean="0"/>
              <a:t>28/9/20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693C9-3982-4A9F-9356-F8BBFFA3E2F8}" type="slidenum">
              <a:rPr lang="en-AU" smtClean="0"/>
              <a:t>‹#›</a:t>
            </a:fld>
            <a:endParaRPr lang="en-AU"/>
          </a:p>
        </p:txBody>
      </p:sp>
    </p:spTree>
    <p:extLst>
      <p:ext uri="{BB962C8B-B14F-4D97-AF65-F5344CB8AC3E}">
        <p14:creationId xmlns:p14="http://schemas.microsoft.com/office/powerpoint/2010/main" val="6262838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93DB-AD1B-432D-9132-63E9648FE153}" type="datetimeFigureOut">
              <a:rPr lang="en-AU" smtClean="0"/>
              <a:t>28/9/20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20CD-BBE6-481A-93B4-58F00109BC37}" type="slidenum">
              <a:rPr lang="en-AU" smtClean="0"/>
              <a:t>‹#›</a:t>
            </a:fld>
            <a:endParaRPr lang="en-AU"/>
          </a:p>
        </p:txBody>
      </p:sp>
    </p:spTree>
    <p:extLst>
      <p:ext uri="{BB962C8B-B14F-4D97-AF65-F5344CB8AC3E}">
        <p14:creationId xmlns:p14="http://schemas.microsoft.com/office/powerpoint/2010/main" val="21412378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5356E990-6943-1C4C-A499-C2F04802B860}" type="slidenum">
              <a:rPr lang="en-US" smtClean="0"/>
              <a:pPr>
                <a:defRPr/>
              </a:pPr>
              <a:t>1</a:t>
            </a:fld>
            <a:endParaRPr lang="en-US"/>
          </a:p>
        </p:txBody>
      </p:sp>
    </p:spTree>
    <p:extLst>
      <p:ext uri="{BB962C8B-B14F-4D97-AF65-F5344CB8AC3E}">
        <p14:creationId xmlns:p14="http://schemas.microsoft.com/office/powerpoint/2010/main" val="208391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F81D5-48DB-461E-A71B-5F97976824B1}" type="slidenum">
              <a:rPr lang="en-AU"/>
              <a:pPr/>
              <a:t>10</a:t>
            </a:fld>
            <a:endParaRPr lang="en-AU"/>
          </a:p>
        </p:txBody>
      </p:sp>
      <p:sp>
        <p:nvSpPr>
          <p:cNvPr id="123906" name="Rectangle 2"/>
          <p:cNvSpPr>
            <a:spLocks noGrp="1" noRot="1" noChangeAspect="1" noChangeArrowheads="1" noTextEdit="1"/>
          </p:cNvSpPr>
          <p:nvPr>
            <p:ph type="sldImg"/>
          </p:nvPr>
        </p:nvSpPr>
        <p:spPr>
          <a:xfrm>
            <a:off x="90488" y="744538"/>
            <a:ext cx="6616700" cy="3722687"/>
          </a:xfr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219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6EA137-A009-4EB1-ADE4-7652758555D2}" type="slidenum">
              <a:rPr lang="en-AU"/>
              <a:pPr/>
              <a:t>11</a:t>
            </a:fld>
            <a:endParaRPr lang="en-AU"/>
          </a:p>
        </p:txBody>
      </p:sp>
      <p:sp>
        <p:nvSpPr>
          <p:cNvPr id="125954" name="Rectangle 2"/>
          <p:cNvSpPr>
            <a:spLocks noGrp="1" noRot="1" noChangeAspect="1" noChangeArrowheads="1" noTextEdit="1"/>
          </p:cNvSpPr>
          <p:nvPr>
            <p:ph type="sldImg"/>
          </p:nvPr>
        </p:nvSpPr>
        <p:spPr>
          <a:xfrm>
            <a:off x="90488" y="744538"/>
            <a:ext cx="6616700" cy="3722687"/>
          </a:xfrm>
          <a:ln/>
        </p:spPr>
      </p:sp>
      <p:sp>
        <p:nvSpPr>
          <p:cNvPr id="125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767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C4017-73F8-4797-B118-1D299B706691}" type="slidenum">
              <a:rPr lang="en-AU"/>
              <a:pPr/>
              <a:t>12</a:t>
            </a:fld>
            <a:endParaRPr lang="en-AU"/>
          </a:p>
        </p:txBody>
      </p:sp>
      <p:sp>
        <p:nvSpPr>
          <p:cNvPr id="128002" name="Rectangle 2"/>
          <p:cNvSpPr>
            <a:spLocks noGrp="1" noRot="1" noChangeAspect="1" noChangeArrowheads="1" noTextEdit="1"/>
          </p:cNvSpPr>
          <p:nvPr>
            <p:ph type="sldImg"/>
          </p:nvPr>
        </p:nvSpPr>
        <p:spPr>
          <a:xfrm>
            <a:off x="90488" y="744538"/>
            <a:ext cx="6616700" cy="3722687"/>
          </a:xfrm>
          <a:ln/>
        </p:spPr>
      </p:sp>
      <p:sp>
        <p:nvSpPr>
          <p:cNvPr id="128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143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0A990-50F6-4FA3-9AF1-1F47342841D8}" type="slidenum">
              <a:rPr lang="en-AU"/>
              <a:pPr/>
              <a:t>13</a:t>
            </a:fld>
            <a:endParaRPr lang="en-AU"/>
          </a:p>
        </p:txBody>
      </p:sp>
      <p:sp>
        <p:nvSpPr>
          <p:cNvPr id="130050" name="Rectangle 2"/>
          <p:cNvSpPr>
            <a:spLocks noGrp="1" noRot="1" noChangeAspect="1" noChangeArrowheads="1" noTextEdit="1"/>
          </p:cNvSpPr>
          <p:nvPr>
            <p:ph type="sldImg"/>
          </p:nvPr>
        </p:nvSpPr>
        <p:spPr>
          <a:xfrm>
            <a:off x="90488" y="744538"/>
            <a:ext cx="6616700" cy="3722687"/>
          </a:xfrm>
          <a:ln/>
        </p:spPr>
      </p:sp>
      <p:sp>
        <p:nvSpPr>
          <p:cNvPr id="130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8159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91F7DD-C547-4A0F-A265-CAF92348A114}" type="slidenum">
              <a:rPr lang="en-AU"/>
              <a:pPr/>
              <a:t>14</a:t>
            </a:fld>
            <a:endParaRPr lang="en-AU"/>
          </a:p>
        </p:txBody>
      </p:sp>
      <p:sp>
        <p:nvSpPr>
          <p:cNvPr id="132098" name="Rectangle 2"/>
          <p:cNvSpPr>
            <a:spLocks noGrp="1" noRot="1" noChangeAspect="1" noChangeArrowheads="1" noTextEdit="1"/>
          </p:cNvSpPr>
          <p:nvPr>
            <p:ph type="sldImg"/>
          </p:nvPr>
        </p:nvSpPr>
        <p:spPr>
          <a:xfrm>
            <a:off x="90488" y="744538"/>
            <a:ext cx="6616700" cy="3722687"/>
          </a:xfrm>
          <a:ln/>
        </p:spPr>
      </p:sp>
      <p:sp>
        <p:nvSpPr>
          <p:cNvPr id="132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8246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2B2D6-552F-48C0-A43C-06055BE54B74}" type="slidenum">
              <a:rPr lang="en-AU"/>
              <a:pPr/>
              <a:t>15</a:t>
            </a:fld>
            <a:endParaRPr lang="en-AU"/>
          </a:p>
        </p:txBody>
      </p:sp>
      <p:sp>
        <p:nvSpPr>
          <p:cNvPr id="134146" name="Rectangle 2"/>
          <p:cNvSpPr>
            <a:spLocks noGrp="1" noRot="1" noChangeAspect="1" noChangeArrowheads="1" noTextEdit="1"/>
          </p:cNvSpPr>
          <p:nvPr>
            <p:ph type="sldImg"/>
          </p:nvPr>
        </p:nvSpPr>
        <p:spPr>
          <a:xfrm>
            <a:off x="90488" y="744538"/>
            <a:ext cx="6616700" cy="3722687"/>
          </a:xfrm>
          <a:ln/>
        </p:spPr>
      </p:sp>
      <p:sp>
        <p:nvSpPr>
          <p:cNvPr id="134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678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65F58A-1310-400D-B253-AD30114090FF}" type="slidenum">
              <a:rPr lang="en-AU"/>
              <a:pPr/>
              <a:t>16</a:t>
            </a:fld>
            <a:endParaRPr lang="en-AU"/>
          </a:p>
        </p:txBody>
      </p:sp>
      <p:sp>
        <p:nvSpPr>
          <p:cNvPr id="136194" name="Rectangle 2"/>
          <p:cNvSpPr>
            <a:spLocks noGrp="1" noRot="1" noChangeAspect="1" noChangeArrowheads="1" noTextEdit="1"/>
          </p:cNvSpPr>
          <p:nvPr>
            <p:ph type="sldImg"/>
          </p:nvPr>
        </p:nvSpPr>
        <p:spPr>
          <a:xfrm>
            <a:off x="90488" y="744538"/>
            <a:ext cx="6616700" cy="3722687"/>
          </a:xfrm>
          <a:ln/>
        </p:spPr>
      </p:sp>
      <p:sp>
        <p:nvSpPr>
          <p:cNvPr id="13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746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A4484-D8D7-4CE1-9016-E75D5726831D}" type="slidenum">
              <a:rPr lang="en-AU"/>
              <a:pPr/>
              <a:t>17</a:t>
            </a:fld>
            <a:endParaRPr lang="en-AU"/>
          </a:p>
        </p:txBody>
      </p:sp>
      <p:sp>
        <p:nvSpPr>
          <p:cNvPr id="138242" name="Rectangle 2"/>
          <p:cNvSpPr>
            <a:spLocks noGrp="1" noRot="1" noChangeAspect="1" noChangeArrowheads="1" noTextEdit="1"/>
          </p:cNvSpPr>
          <p:nvPr>
            <p:ph type="sldImg"/>
          </p:nvPr>
        </p:nvSpPr>
        <p:spPr>
          <a:xfrm>
            <a:off x="90488" y="744538"/>
            <a:ext cx="6616700" cy="3722687"/>
          </a:xfrm>
          <a:ln/>
        </p:spPr>
      </p:sp>
      <p:sp>
        <p:nvSpPr>
          <p:cNvPr id="138243" name="Rectangle 3"/>
          <p:cNvSpPr>
            <a:spLocks noGrp="1" noChangeArrowheads="1"/>
          </p:cNvSpPr>
          <p:nvPr>
            <p:ph type="body" idx="1"/>
          </p:nvPr>
        </p:nvSpPr>
        <p:spPr/>
        <p:txBody>
          <a:bodyPr/>
          <a:lstStyle/>
          <a:p>
            <a:r>
              <a:rPr lang="en-US" dirty="0"/>
              <a:t>The budgeted cost at completion is $400</a:t>
            </a:r>
            <a:r>
              <a:rPr lang="en-US" baseline="0" dirty="0"/>
              <a:t>,000 and corresponds to 100%. There is one dashed line in the middle (sometimes it is not in the middle) represents the baseline. There is another curve showing the AC to date and this line extends to EAC (estimated cost at completion). The third curve is the earned value (EV) curve.  </a:t>
            </a:r>
            <a:endParaRPr lang="en-US" dirty="0"/>
          </a:p>
        </p:txBody>
      </p:sp>
    </p:spTree>
    <p:extLst>
      <p:ext uri="{BB962C8B-B14F-4D97-AF65-F5344CB8AC3E}">
        <p14:creationId xmlns:p14="http://schemas.microsoft.com/office/powerpoint/2010/main" val="27319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846801-B75C-42D1-BC35-45D90F53B4B6}" type="slidenum">
              <a:rPr lang="en-AU"/>
              <a:pPr/>
              <a:t>18</a:t>
            </a:fld>
            <a:endParaRPr lang="en-AU"/>
          </a:p>
        </p:txBody>
      </p:sp>
      <p:sp>
        <p:nvSpPr>
          <p:cNvPr id="140290" name="Rectangle 2"/>
          <p:cNvSpPr>
            <a:spLocks noGrp="1" noRot="1" noChangeAspect="1" noChangeArrowheads="1" noTextEdit="1"/>
          </p:cNvSpPr>
          <p:nvPr>
            <p:ph type="sldImg"/>
          </p:nvPr>
        </p:nvSpPr>
        <p:spPr>
          <a:xfrm>
            <a:off x="90488" y="744538"/>
            <a:ext cx="6616700" cy="3722687"/>
          </a:xfrm>
          <a:ln/>
        </p:spPr>
      </p:sp>
      <p:sp>
        <p:nvSpPr>
          <p:cNvPr id="140291" name="Rectangle 3"/>
          <p:cNvSpPr>
            <a:spLocks noGrp="1" noChangeArrowheads="1"/>
          </p:cNvSpPr>
          <p:nvPr>
            <p:ph type="body" idx="1"/>
          </p:nvPr>
        </p:nvSpPr>
        <p:spPr/>
        <p:txBody>
          <a:bodyPr/>
          <a:lstStyle/>
          <a:p>
            <a:r>
              <a:rPr lang="en-US" dirty="0"/>
              <a:t>SV (schedule variance) = +</a:t>
            </a:r>
            <a:r>
              <a:rPr lang="en-US" dirty="0" err="1"/>
              <a:t>ve</a:t>
            </a:r>
            <a:r>
              <a:rPr lang="en-US" dirty="0"/>
              <a:t> : we are ahead of the project</a:t>
            </a:r>
          </a:p>
          <a:p>
            <a:r>
              <a:rPr lang="en-US" dirty="0"/>
              <a:t>CV (cost variance) = +</a:t>
            </a:r>
            <a:r>
              <a:rPr lang="en-US" dirty="0" err="1"/>
              <a:t>ve</a:t>
            </a:r>
            <a:r>
              <a:rPr lang="en-US" dirty="0"/>
              <a:t> : we are under the budget</a:t>
            </a:r>
          </a:p>
        </p:txBody>
      </p:sp>
    </p:spTree>
    <p:extLst>
      <p:ext uri="{BB962C8B-B14F-4D97-AF65-F5344CB8AC3E}">
        <p14:creationId xmlns:p14="http://schemas.microsoft.com/office/powerpoint/2010/main" val="128832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B722C-9668-40A2-A903-BD2FA7F903DA}" type="slidenum">
              <a:rPr lang="en-AU"/>
              <a:pPr/>
              <a:t>19</a:t>
            </a:fld>
            <a:endParaRPr lang="en-AU"/>
          </a:p>
        </p:txBody>
      </p:sp>
      <p:sp>
        <p:nvSpPr>
          <p:cNvPr id="142338" name="Rectangle 2"/>
          <p:cNvSpPr>
            <a:spLocks noGrp="1" noRot="1" noChangeAspect="1" noChangeArrowheads="1" noTextEdit="1"/>
          </p:cNvSpPr>
          <p:nvPr>
            <p:ph type="sldImg"/>
          </p:nvPr>
        </p:nvSpPr>
        <p:spPr>
          <a:xfrm>
            <a:off x="90488" y="744538"/>
            <a:ext cx="6616700" cy="3722687"/>
          </a:xfrm>
          <a:ln/>
        </p:spPr>
      </p:sp>
      <p:sp>
        <p:nvSpPr>
          <p:cNvPr id="142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562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AC5BB-1FB9-49F0-8694-06C419E764B1}" type="slidenum">
              <a:rPr lang="en-AU"/>
              <a:pPr/>
              <a:t>2</a:t>
            </a:fld>
            <a:endParaRPr lang="en-AU"/>
          </a:p>
        </p:txBody>
      </p:sp>
      <p:sp>
        <p:nvSpPr>
          <p:cNvPr id="107522" name="Rectangle 2"/>
          <p:cNvSpPr>
            <a:spLocks noGrp="1" noRot="1" noChangeAspect="1" noChangeArrowheads="1" noTextEdit="1"/>
          </p:cNvSpPr>
          <p:nvPr>
            <p:ph type="sldImg"/>
          </p:nvPr>
        </p:nvSpPr>
        <p:spPr>
          <a:xfrm>
            <a:off x="90488" y="744538"/>
            <a:ext cx="6616700" cy="3722687"/>
          </a:xfrm>
          <a:ln/>
        </p:spPr>
      </p:sp>
      <p:sp>
        <p:nvSpPr>
          <p:cNvPr id="10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4790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18E63-EC56-43BF-ADA5-BC3A2113F2EA}" type="slidenum">
              <a:rPr lang="en-AU"/>
              <a:pPr/>
              <a:t>20</a:t>
            </a:fld>
            <a:endParaRPr lang="en-AU"/>
          </a:p>
        </p:txBody>
      </p:sp>
      <p:sp>
        <p:nvSpPr>
          <p:cNvPr id="144386" name="Rectangle 2"/>
          <p:cNvSpPr>
            <a:spLocks noGrp="1" noRot="1" noChangeAspect="1" noChangeArrowheads="1" noTextEdit="1"/>
          </p:cNvSpPr>
          <p:nvPr>
            <p:ph type="sldImg"/>
          </p:nvPr>
        </p:nvSpPr>
        <p:spPr>
          <a:xfrm>
            <a:off x="90488" y="744538"/>
            <a:ext cx="6616700" cy="3722687"/>
          </a:xfrm>
          <a:ln/>
        </p:spPr>
      </p:sp>
      <p:sp>
        <p:nvSpPr>
          <p:cNvPr id="144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6409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442E78-190C-45FC-958A-FA7124359925}" type="slidenum">
              <a:rPr lang="en-AU"/>
              <a:pPr/>
              <a:t>21</a:t>
            </a:fld>
            <a:endParaRPr lang="en-AU"/>
          </a:p>
        </p:txBody>
      </p:sp>
      <p:sp>
        <p:nvSpPr>
          <p:cNvPr id="146434" name="Rectangle 2"/>
          <p:cNvSpPr>
            <a:spLocks noGrp="1" noRot="1" noChangeAspect="1" noChangeArrowheads="1" noTextEdit="1"/>
          </p:cNvSpPr>
          <p:nvPr>
            <p:ph type="sldImg"/>
          </p:nvPr>
        </p:nvSpPr>
        <p:spPr>
          <a:xfrm>
            <a:off x="90488" y="744538"/>
            <a:ext cx="6616700" cy="3722687"/>
          </a:xfrm>
          <a:ln/>
        </p:spPr>
      </p:sp>
      <p:sp>
        <p:nvSpPr>
          <p:cNvPr id="146435" name="Rectangle 3"/>
          <p:cNvSpPr>
            <a:spLocks noGrp="1" noChangeArrowheads="1"/>
          </p:cNvSpPr>
          <p:nvPr>
            <p:ph type="body" idx="1"/>
          </p:nvPr>
        </p:nvSpPr>
        <p:spPr/>
        <p:txBody>
          <a:bodyPr/>
          <a:lstStyle/>
          <a:p>
            <a:r>
              <a:rPr lang="en-US" dirty="0"/>
              <a:t>The path A-C-E-F forms</a:t>
            </a:r>
            <a:r>
              <a:rPr lang="en-US" baseline="0" dirty="0"/>
              <a:t> the critical path. </a:t>
            </a:r>
            <a:endParaRPr lang="en-US" dirty="0"/>
          </a:p>
        </p:txBody>
      </p:sp>
    </p:spTree>
    <p:extLst>
      <p:ext uri="{BB962C8B-B14F-4D97-AF65-F5344CB8AC3E}">
        <p14:creationId xmlns:p14="http://schemas.microsoft.com/office/powerpoint/2010/main" val="106932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ABF08-9421-4B20-AD17-54E221E95581}" type="slidenum">
              <a:rPr lang="en-AU"/>
              <a:pPr/>
              <a:t>22</a:t>
            </a:fld>
            <a:endParaRPr lang="en-AU"/>
          </a:p>
        </p:txBody>
      </p:sp>
      <p:sp>
        <p:nvSpPr>
          <p:cNvPr id="148482" name="Rectangle 2"/>
          <p:cNvSpPr>
            <a:spLocks noGrp="1" noRot="1" noChangeAspect="1" noChangeArrowheads="1" noTextEdit="1"/>
          </p:cNvSpPr>
          <p:nvPr>
            <p:ph type="sldImg"/>
          </p:nvPr>
        </p:nvSpPr>
        <p:spPr>
          <a:xfrm>
            <a:off x="90488" y="744538"/>
            <a:ext cx="6616700" cy="3722687"/>
          </a:xfrm>
          <a:ln/>
        </p:spPr>
      </p:sp>
      <p:sp>
        <p:nvSpPr>
          <p:cNvPr id="148483" name="Rectangle 3"/>
          <p:cNvSpPr>
            <a:spLocks noGrp="1" noChangeArrowheads="1"/>
          </p:cNvSpPr>
          <p:nvPr>
            <p:ph type="body" idx="1"/>
          </p:nvPr>
        </p:nvSpPr>
        <p:spPr/>
        <p:txBody>
          <a:bodyPr/>
          <a:lstStyle/>
          <a:p>
            <a:r>
              <a:rPr lang="en-US" dirty="0"/>
              <a:t>We complete steps 1 and 2 already to create this time-phased baseline budget. </a:t>
            </a:r>
            <a:r>
              <a:rPr lang="en-US" baseline="0" dirty="0"/>
              <a:t> </a:t>
            </a:r>
            <a:endParaRPr lang="en-US" dirty="0"/>
          </a:p>
        </p:txBody>
      </p:sp>
    </p:spTree>
    <p:extLst>
      <p:ext uri="{BB962C8B-B14F-4D97-AF65-F5344CB8AC3E}">
        <p14:creationId xmlns:p14="http://schemas.microsoft.com/office/powerpoint/2010/main" val="1510255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968175-3AF8-4C1A-A2C1-A1932BA62C2F}" type="slidenum">
              <a:rPr lang="en-AU"/>
              <a:pPr/>
              <a:t>23</a:t>
            </a:fld>
            <a:endParaRPr lang="en-AU"/>
          </a:p>
        </p:txBody>
      </p:sp>
      <p:sp>
        <p:nvSpPr>
          <p:cNvPr id="150530" name="Rectangle 2"/>
          <p:cNvSpPr>
            <a:spLocks noGrp="1" noRot="1" noChangeAspect="1" noChangeArrowheads="1" noTextEdit="1"/>
          </p:cNvSpPr>
          <p:nvPr>
            <p:ph type="sldImg"/>
          </p:nvPr>
        </p:nvSpPr>
        <p:spPr>
          <a:xfrm>
            <a:off x="90488" y="744538"/>
            <a:ext cx="6616700" cy="3722687"/>
          </a:xfrm>
          <a:ln/>
        </p:spPr>
      </p:sp>
      <p:sp>
        <p:nvSpPr>
          <p:cNvPr id="150531" name="Rectangle 3"/>
          <p:cNvSpPr>
            <a:spLocks noGrp="1" noChangeArrowheads="1"/>
          </p:cNvSpPr>
          <p:nvPr>
            <p:ph type="body" idx="1"/>
          </p:nvPr>
        </p:nvSpPr>
        <p:spPr/>
        <p:txBody>
          <a:bodyPr/>
          <a:lstStyle/>
          <a:p>
            <a:r>
              <a:rPr lang="en-US" dirty="0"/>
              <a:t>AC and %complete must be given as input data.</a:t>
            </a:r>
          </a:p>
        </p:txBody>
      </p:sp>
    </p:spTree>
    <p:extLst>
      <p:ext uri="{BB962C8B-B14F-4D97-AF65-F5344CB8AC3E}">
        <p14:creationId xmlns:p14="http://schemas.microsoft.com/office/powerpoint/2010/main" val="38021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A7369-5AC4-44A3-89C5-3272AC2CA2B8}" type="slidenum">
              <a:rPr lang="en-AU"/>
              <a:pPr/>
              <a:t>24</a:t>
            </a:fld>
            <a:endParaRPr lang="en-AU"/>
          </a:p>
        </p:txBody>
      </p:sp>
      <p:sp>
        <p:nvSpPr>
          <p:cNvPr id="152578" name="Rectangle 2"/>
          <p:cNvSpPr>
            <a:spLocks noGrp="1" noRot="1" noChangeAspect="1" noChangeArrowheads="1" noTextEdit="1"/>
          </p:cNvSpPr>
          <p:nvPr>
            <p:ph type="sldImg"/>
          </p:nvPr>
        </p:nvSpPr>
        <p:spPr>
          <a:xfrm>
            <a:off x="90488" y="744538"/>
            <a:ext cx="6616700" cy="3722687"/>
          </a:xfrm>
          <a:ln/>
        </p:spPr>
      </p:sp>
      <p:sp>
        <p:nvSpPr>
          <p:cNvPr id="1525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1764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3B681-6EB7-4691-B21F-1C7B74EE2DFD}" type="slidenum">
              <a:rPr lang="en-AU"/>
              <a:pPr/>
              <a:t>25</a:t>
            </a:fld>
            <a:endParaRPr lang="en-AU"/>
          </a:p>
        </p:txBody>
      </p:sp>
      <p:sp>
        <p:nvSpPr>
          <p:cNvPr id="154626" name="Rectangle 2"/>
          <p:cNvSpPr>
            <a:spLocks noGrp="1" noRot="1" noChangeAspect="1" noChangeArrowheads="1" noTextEdit="1"/>
          </p:cNvSpPr>
          <p:nvPr>
            <p:ph type="sldImg"/>
          </p:nvPr>
        </p:nvSpPr>
        <p:spPr>
          <a:xfrm>
            <a:off x="90488" y="744538"/>
            <a:ext cx="6616700" cy="3722687"/>
          </a:xfrm>
          <a:ln/>
        </p:spPr>
      </p:sp>
      <p:sp>
        <p:nvSpPr>
          <p:cNvPr id="154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169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597D5-3CD2-4103-BA61-240D338F46DE}" type="slidenum">
              <a:rPr lang="en-AU"/>
              <a:pPr/>
              <a:t>26</a:t>
            </a:fld>
            <a:endParaRPr lang="en-AU"/>
          </a:p>
        </p:txBody>
      </p:sp>
      <p:sp>
        <p:nvSpPr>
          <p:cNvPr id="156674" name="Rectangle 2"/>
          <p:cNvSpPr>
            <a:spLocks noGrp="1" noRot="1" noChangeAspect="1" noChangeArrowheads="1" noTextEdit="1"/>
          </p:cNvSpPr>
          <p:nvPr>
            <p:ph type="sldImg"/>
          </p:nvPr>
        </p:nvSpPr>
        <p:spPr>
          <a:xfrm>
            <a:off x="90488" y="744538"/>
            <a:ext cx="6616700" cy="3722687"/>
          </a:xfrm>
          <a:ln/>
        </p:spPr>
      </p:sp>
      <p:sp>
        <p:nvSpPr>
          <p:cNvPr id="1566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59730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CC86B1-B64F-4D3D-9A2B-83127994BC20}" type="slidenum">
              <a:rPr lang="en-AU"/>
              <a:pPr/>
              <a:t>27</a:t>
            </a:fld>
            <a:endParaRPr lang="en-AU"/>
          </a:p>
        </p:txBody>
      </p:sp>
      <p:sp>
        <p:nvSpPr>
          <p:cNvPr id="158722" name="Rectangle 2"/>
          <p:cNvSpPr>
            <a:spLocks noGrp="1" noRot="1" noChangeAspect="1" noChangeArrowheads="1" noTextEdit="1"/>
          </p:cNvSpPr>
          <p:nvPr>
            <p:ph type="sldImg"/>
          </p:nvPr>
        </p:nvSpPr>
        <p:spPr>
          <a:xfrm>
            <a:off x="90488" y="744538"/>
            <a:ext cx="6616700" cy="3722687"/>
          </a:xfrm>
          <a:ln/>
        </p:spPr>
      </p:sp>
      <p:sp>
        <p:nvSpPr>
          <p:cNvPr id="158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5874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872A4-49E4-45D2-9078-C907A4C78DC0}" type="slidenum">
              <a:rPr lang="en-AU"/>
              <a:pPr/>
              <a:t>28</a:t>
            </a:fld>
            <a:endParaRPr lang="en-AU"/>
          </a:p>
        </p:txBody>
      </p:sp>
      <p:sp>
        <p:nvSpPr>
          <p:cNvPr id="160770" name="Rectangle 2"/>
          <p:cNvSpPr>
            <a:spLocks noGrp="1" noRot="1" noChangeAspect="1" noChangeArrowheads="1" noTextEdit="1"/>
          </p:cNvSpPr>
          <p:nvPr>
            <p:ph type="sldImg"/>
          </p:nvPr>
        </p:nvSpPr>
        <p:spPr>
          <a:xfrm>
            <a:off x="90488" y="744538"/>
            <a:ext cx="6616700" cy="3722687"/>
          </a:xfrm>
          <a:ln/>
        </p:spPr>
      </p:sp>
      <p:sp>
        <p:nvSpPr>
          <p:cNvPr id="160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1277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29</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507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5C6E6-3622-40F2-A37C-E663C0A603A9}" type="slidenum">
              <a:rPr lang="en-AU"/>
              <a:pPr/>
              <a:t>3</a:t>
            </a:fld>
            <a:endParaRPr lang="en-AU"/>
          </a:p>
        </p:txBody>
      </p:sp>
      <p:sp>
        <p:nvSpPr>
          <p:cNvPr id="109570" name="Rectangle 2"/>
          <p:cNvSpPr>
            <a:spLocks noGrp="1" noRot="1" noChangeAspect="1" noChangeArrowheads="1" noTextEdit="1"/>
          </p:cNvSpPr>
          <p:nvPr>
            <p:ph type="sldImg"/>
          </p:nvPr>
        </p:nvSpPr>
        <p:spPr>
          <a:xfrm>
            <a:off x="90488" y="744538"/>
            <a:ext cx="6616700" cy="3722687"/>
          </a:xfrm>
          <a:ln/>
        </p:spPr>
      </p:sp>
      <p:sp>
        <p:nvSpPr>
          <p:cNvPr id="109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581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B7585D-7207-44D5-8371-03A34A607A88}" type="slidenum">
              <a:rPr lang="en-AU"/>
              <a:pPr/>
              <a:t>30</a:t>
            </a:fld>
            <a:endParaRPr lang="en-AU"/>
          </a:p>
        </p:txBody>
      </p:sp>
      <p:sp>
        <p:nvSpPr>
          <p:cNvPr id="164866" name="Rectangle 2"/>
          <p:cNvSpPr>
            <a:spLocks noGrp="1" noRot="1" noChangeAspect="1" noChangeArrowheads="1" noTextEdit="1"/>
          </p:cNvSpPr>
          <p:nvPr>
            <p:ph type="sldImg"/>
          </p:nvPr>
        </p:nvSpPr>
        <p:spPr>
          <a:xfrm>
            <a:off x="90488" y="744538"/>
            <a:ext cx="6616700" cy="3722687"/>
          </a:xfrm>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1747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14F366-5F21-4A02-814E-4321F6404D69}" type="slidenum">
              <a:rPr lang="en-AU"/>
              <a:pPr/>
              <a:t>31</a:t>
            </a:fld>
            <a:endParaRPr lang="en-AU"/>
          </a:p>
        </p:txBody>
      </p:sp>
      <p:sp>
        <p:nvSpPr>
          <p:cNvPr id="166914" name="Rectangle 2"/>
          <p:cNvSpPr>
            <a:spLocks noGrp="1" noRot="1" noChangeAspect="1" noChangeArrowheads="1" noTextEdit="1"/>
          </p:cNvSpPr>
          <p:nvPr>
            <p:ph type="sldImg"/>
          </p:nvPr>
        </p:nvSpPr>
        <p:spPr>
          <a:xfrm>
            <a:off x="90488" y="744538"/>
            <a:ext cx="6616700" cy="3722687"/>
          </a:xfrm>
          <a:ln/>
        </p:spPr>
      </p:sp>
      <p:sp>
        <p:nvSpPr>
          <p:cNvPr id="166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908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E82BB-B7AF-4329-9D01-D89CE45DF543}" type="slidenum">
              <a:rPr lang="en-AU"/>
              <a:pPr/>
              <a:t>32</a:t>
            </a:fld>
            <a:endParaRPr lang="en-AU"/>
          </a:p>
        </p:txBody>
      </p:sp>
      <p:sp>
        <p:nvSpPr>
          <p:cNvPr id="168962" name="Rectangle 2"/>
          <p:cNvSpPr>
            <a:spLocks noGrp="1" noRot="1" noChangeAspect="1" noChangeArrowheads="1" noTextEdit="1"/>
          </p:cNvSpPr>
          <p:nvPr>
            <p:ph type="sldImg"/>
          </p:nvPr>
        </p:nvSpPr>
        <p:spPr>
          <a:xfrm>
            <a:off x="90488" y="744538"/>
            <a:ext cx="6616700" cy="3722687"/>
          </a:xfrm>
          <a:ln/>
        </p:spPr>
      </p:sp>
      <p:sp>
        <p:nvSpPr>
          <p:cNvPr id="168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59412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E1F7AC-61A1-43A7-B061-B8997DC71AA2}" type="slidenum">
              <a:rPr lang="en-AU"/>
              <a:pPr/>
              <a:t>33</a:t>
            </a:fld>
            <a:endParaRPr lang="en-AU"/>
          </a:p>
        </p:txBody>
      </p:sp>
      <p:sp>
        <p:nvSpPr>
          <p:cNvPr id="171010" name="Rectangle 2"/>
          <p:cNvSpPr>
            <a:spLocks noGrp="1" noRot="1" noChangeAspect="1" noChangeArrowheads="1" noTextEdit="1"/>
          </p:cNvSpPr>
          <p:nvPr>
            <p:ph type="sldImg"/>
          </p:nvPr>
        </p:nvSpPr>
        <p:spPr>
          <a:xfrm>
            <a:off x="90488" y="744538"/>
            <a:ext cx="6616700" cy="3722687"/>
          </a:xfrm>
          <a:ln/>
        </p:spPr>
      </p:sp>
      <p:sp>
        <p:nvSpPr>
          <p:cNvPr id="171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4009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0189AD-2224-4E41-A053-F533585403E2}" type="slidenum">
              <a:rPr lang="en-AU"/>
              <a:pPr/>
              <a:t>34</a:t>
            </a:fld>
            <a:endParaRPr lang="en-AU"/>
          </a:p>
        </p:txBody>
      </p:sp>
      <p:sp>
        <p:nvSpPr>
          <p:cNvPr id="173058" name="Rectangle 2"/>
          <p:cNvSpPr>
            <a:spLocks noGrp="1" noRot="1" noChangeAspect="1" noChangeArrowheads="1" noTextEdit="1"/>
          </p:cNvSpPr>
          <p:nvPr>
            <p:ph type="sldImg"/>
          </p:nvPr>
        </p:nvSpPr>
        <p:spPr>
          <a:xfrm>
            <a:off x="90488" y="744538"/>
            <a:ext cx="6616700" cy="3722687"/>
          </a:xfrm>
          <a:ln/>
        </p:spPr>
      </p:sp>
      <p:sp>
        <p:nvSpPr>
          <p:cNvPr id="173059" name="Rectangle 3"/>
          <p:cNvSpPr>
            <a:spLocks noGrp="1" noChangeArrowheads="1"/>
          </p:cNvSpPr>
          <p:nvPr>
            <p:ph type="body" idx="1"/>
          </p:nvPr>
        </p:nvSpPr>
        <p:spPr/>
        <p:txBody>
          <a:bodyPr/>
          <a:lstStyle/>
          <a:p>
            <a:r>
              <a:rPr lang="en-US" dirty="0"/>
              <a:t>A typo in the picture that cannot be changed by me. It should be ETC  = Work Remaining / CPI in the second line. </a:t>
            </a:r>
          </a:p>
        </p:txBody>
      </p:sp>
    </p:spTree>
    <p:extLst>
      <p:ext uri="{BB962C8B-B14F-4D97-AF65-F5344CB8AC3E}">
        <p14:creationId xmlns:p14="http://schemas.microsoft.com/office/powerpoint/2010/main" val="1525451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7453A-133F-4374-A61A-3A4BB2583A70}" type="slidenum">
              <a:rPr lang="en-AU"/>
              <a:pPr/>
              <a:t>35</a:t>
            </a:fld>
            <a:endParaRPr lang="en-AU"/>
          </a:p>
        </p:txBody>
      </p:sp>
      <p:sp>
        <p:nvSpPr>
          <p:cNvPr id="175106" name="Rectangle 2"/>
          <p:cNvSpPr>
            <a:spLocks noGrp="1" noRot="1" noChangeAspect="1" noChangeArrowheads="1" noTextEdit="1"/>
          </p:cNvSpPr>
          <p:nvPr>
            <p:ph type="sldImg"/>
          </p:nvPr>
        </p:nvSpPr>
        <p:spPr>
          <a:xfrm>
            <a:off x="90488" y="744538"/>
            <a:ext cx="6616700" cy="3722687"/>
          </a:xfrm>
          <a:ln/>
        </p:spPr>
      </p:sp>
      <p:sp>
        <p:nvSpPr>
          <p:cNvPr id="175107" name="Rectangle 3"/>
          <p:cNvSpPr>
            <a:spLocks noGrp="1" noChangeArrowheads="1"/>
          </p:cNvSpPr>
          <p:nvPr>
            <p:ph type="body" idx="1"/>
          </p:nvPr>
        </p:nvSpPr>
        <p:spPr/>
        <p:txBody>
          <a:bodyPr/>
          <a:lstStyle/>
          <a:p>
            <a:r>
              <a:rPr lang="en-US" dirty="0"/>
              <a:t>CV=566064-596800=-30736; SV=566064-588240=-22176;</a:t>
            </a:r>
          </a:p>
          <a:p>
            <a:r>
              <a:rPr lang="en-US" dirty="0"/>
              <a:t>CPI=566064/596800 = 0.95; SPI = 566064/588240=0.96;</a:t>
            </a:r>
          </a:p>
          <a:p>
            <a:r>
              <a:rPr lang="en-US" dirty="0" err="1"/>
              <a:t>EACf</a:t>
            </a:r>
            <a:r>
              <a:rPr lang="en-US" dirty="0"/>
              <a:t> = (BAC-EV)/CPI + AC = (1051200-566064)/0.95 + 596800 = 1107469.  </a:t>
            </a:r>
          </a:p>
          <a:p>
            <a:r>
              <a:rPr lang="en-US" dirty="0"/>
              <a:t>PCIB = EV / BAC = 566064/1051200 = 0.538; </a:t>
            </a:r>
          </a:p>
          <a:p>
            <a:r>
              <a:rPr lang="en-US" dirty="0"/>
              <a:t>PCIC = 596800/1090640 =0.547</a:t>
            </a:r>
          </a:p>
          <a:p>
            <a:r>
              <a:rPr lang="en-US" dirty="0"/>
              <a:t> </a:t>
            </a:r>
          </a:p>
        </p:txBody>
      </p:sp>
    </p:spTree>
    <p:extLst>
      <p:ext uri="{BB962C8B-B14F-4D97-AF65-F5344CB8AC3E}">
        <p14:creationId xmlns:p14="http://schemas.microsoft.com/office/powerpoint/2010/main" val="831630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CB3B3F-40E0-4983-8917-83F1E0E493DD}" type="slidenum">
              <a:rPr lang="en-AU"/>
              <a:pPr/>
              <a:t>36</a:t>
            </a:fld>
            <a:endParaRPr lang="en-AU"/>
          </a:p>
        </p:txBody>
      </p:sp>
      <p:sp>
        <p:nvSpPr>
          <p:cNvPr id="177154" name="Rectangle 2"/>
          <p:cNvSpPr>
            <a:spLocks noGrp="1" noRot="1" noChangeAspect="1" noChangeArrowheads="1" noTextEdit="1"/>
          </p:cNvSpPr>
          <p:nvPr>
            <p:ph type="sldImg"/>
          </p:nvPr>
        </p:nvSpPr>
        <p:spPr>
          <a:xfrm>
            <a:off x="90488" y="744538"/>
            <a:ext cx="6616700" cy="3722687"/>
          </a:xfrm>
          <a:ln/>
        </p:spPr>
      </p:sp>
      <p:sp>
        <p:nvSpPr>
          <p:cNvPr id="177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2161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83172-DABD-4109-A3F9-EE3188651669}" type="slidenum">
              <a:rPr lang="en-AU"/>
              <a:pPr/>
              <a:t>37</a:t>
            </a:fld>
            <a:endParaRPr lang="en-AU"/>
          </a:p>
        </p:txBody>
      </p:sp>
      <p:sp>
        <p:nvSpPr>
          <p:cNvPr id="179202" name="Rectangle 2"/>
          <p:cNvSpPr>
            <a:spLocks noGrp="1" noRot="1" noChangeAspect="1" noChangeArrowheads="1" noTextEdit="1"/>
          </p:cNvSpPr>
          <p:nvPr>
            <p:ph type="sldImg"/>
          </p:nvPr>
        </p:nvSpPr>
        <p:spPr>
          <a:xfrm>
            <a:off x="90488" y="744538"/>
            <a:ext cx="6616700" cy="3722687"/>
          </a:xfrm>
          <a:ln/>
        </p:spPr>
      </p:sp>
      <p:sp>
        <p:nvSpPr>
          <p:cNvPr id="179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8641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4DD0E-219F-4876-90D1-0626E5F8CE99}" type="slidenum">
              <a:rPr lang="en-AU"/>
              <a:pPr/>
              <a:t>38</a:t>
            </a:fld>
            <a:endParaRPr lang="en-AU"/>
          </a:p>
        </p:txBody>
      </p:sp>
      <p:sp>
        <p:nvSpPr>
          <p:cNvPr id="181250" name="Rectangle 2"/>
          <p:cNvSpPr>
            <a:spLocks noGrp="1" noRot="1" noChangeAspect="1" noChangeArrowheads="1" noTextEdit="1"/>
          </p:cNvSpPr>
          <p:nvPr>
            <p:ph type="sldImg"/>
          </p:nvPr>
        </p:nvSpPr>
        <p:spPr>
          <a:xfrm>
            <a:off x="90488" y="744538"/>
            <a:ext cx="6616700" cy="3722687"/>
          </a:xfrm>
          <a:ln/>
        </p:spPr>
      </p:sp>
      <p:sp>
        <p:nvSpPr>
          <p:cNvPr id="181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4220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39</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r>
              <a:rPr lang="en-US" dirty="0"/>
              <a:t>Tips</a:t>
            </a:r>
            <a:r>
              <a:rPr lang="en-US" baseline="0" dirty="0"/>
              <a:t> about managing project meetings.</a:t>
            </a:r>
            <a:endParaRPr lang="en-US" dirty="0"/>
          </a:p>
        </p:txBody>
      </p:sp>
    </p:spTree>
    <p:extLst>
      <p:ext uri="{BB962C8B-B14F-4D97-AF65-F5344CB8AC3E}">
        <p14:creationId xmlns:p14="http://schemas.microsoft.com/office/powerpoint/2010/main" val="205503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F9920-6F61-4CC0-AFAD-D8A4D7E36CCF}" type="slidenum">
              <a:rPr lang="en-AU"/>
              <a:pPr/>
              <a:t>4</a:t>
            </a:fld>
            <a:endParaRPr lang="en-AU"/>
          </a:p>
        </p:txBody>
      </p:sp>
      <p:sp>
        <p:nvSpPr>
          <p:cNvPr id="111618" name="Rectangle 2"/>
          <p:cNvSpPr>
            <a:spLocks noGrp="1" noRot="1" noChangeAspect="1" noChangeArrowheads="1" noTextEdit="1"/>
          </p:cNvSpPr>
          <p:nvPr>
            <p:ph type="sldImg"/>
          </p:nvPr>
        </p:nvSpPr>
        <p:spPr>
          <a:xfrm>
            <a:off x="90488" y="744538"/>
            <a:ext cx="6616700" cy="3722687"/>
          </a:xfrm>
          <a:ln/>
        </p:spPr>
      </p:sp>
      <p:sp>
        <p:nvSpPr>
          <p:cNvPr id="111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7159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40</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4940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41</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751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42</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4707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43</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r>
              <a:rPr lang="en-US" dirty="0"/>
              <a:t>Vague project objectives, ambiguous</a:t>
            </a:r>
            <a:r>
              <a:rPr lang="en-US" baseline="0" dirty="0"/>
              <a:t> project scope, unforeseen events</a:t>
            </a:r>
            <a:endParaRPr lang="en-US" dirty="0"/>
          </a:p>
        </p:txBody>
      </p:sp>
    </p:spTree>
    <p:extLst>
      <p:ext uri="{BB962C8B-B14F-4D97-AF65-F5344CB8AC3E}">
        <p14:creationId xmlns:p14="http://schemas.microsoft.com/office/powerpoint/2010/main" val="3528892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44</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5346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45</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r>
              <a:rPr lang="en-US" dirty="0"/>
              <a:t>Overly</a:t>
            </a:r>
            <a:r>
              <a:rPr lang="en-US" baseline="0" dirty="0"/>
              <a:t> optimistic schedule, failure to manage risk</a:t>
            </a:r>
            <a:r>
              <a:rPr lang="en-US" baseline="0"/>
              <a:t>, external forces.</a:t>
            </a:r>
            <a:endParaRPr lang="en-US" dirty="0"/>
          </a:p>
        </p:txBody>
      </p:sp>
    </p:spTree>
    <p:extLst>
      <p:ext uri="{BB962C8B-B14F-4D97-AF65-F5344CB8AC3E}">
        <p14:creationId xmlns:p14="http://schemas.microsoft.com/office/powerpoint/2010/main" val="341352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0EF8C-3C2F-4718-8AD1-EB6CDF4F64EF}" type="slidenum">
              <a:rPr lang="en-AU"/>
              <a:pPr/>
              <a:t>46</a:t>
            </a:fld>
            <a:endParaRPr lang="en-AU"/>
          </a:p>
        </p:txBody>
      </p:sp>
      <p:sp>
        <p:nvSpPr>
          <p:cNvPr id="162818" name="Rectangle 2"/>
          <p:cNvSpPr>
            <a:spLocks noGrp="1" noRot="1" noChangeAspect="1" noChangeArrowheads="1" noTextEdit="1"/>
          </p:cNvSpPr>
          <p:nvPr>
            <p:ph type="sldImg"/>
          </p:nvPr>
        </p:nvSpPr>
        <p:spPr>
          <a:xfrm>
            <a:off x="90488" y="744538"/>
            <a:ext cx="6616700" cy="3722687"/>
          </a:xfrm>
          <a:ln/>
        </p:spPr>
      </p:sp>
      <p:sp>
        <p:nvSpPr>
          <p:cNvPr id="1628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9631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3D6EA6-801C-41C0-A685-511D265BFB75}" type="slidenum">
              <a:rPr lang="en-AU"/>
              <a:pPr/>
              <a:t>47</a:t>
            </a:fld>
            <a:endParaRPr lang="en-AU"/>
          </a:p>
        </p:txBody>
      </p:sp>
      <p:sp>
        <p:nvSpPr>
          <p:cNvPr id="183298" name="Rectangle 2"/>
          <p:cNvSpPr>
            <a:spLocks noGrp="1" noRot="1" noChangeAspect="1" noChangeArrowheads="1" noTextEdit="1"/>
          </p:cNvSpPr>
          <p:nvPr>
            <p:ph type="sldImg"/>
          </p:nvPr>
        </p:nvSpPr>
        <p:spPr>
          <a:xfrm>
            <a:off x="90488" y="744538"/>
            <a:ext cx="6616700" cy="3722687"/>
          </a:xfrm>
          <a:ln/>
        </p:spPr>
      </p:sp>
      <p:sp>
        <p:nvSpPr>
          <p:cNvPr id="183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7703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A21C5B-39A6-4338-9DAF-7DD9E57BD0FE}" type="slidenum">
              <a:rPr lang="en-AU"/>
              <a:pPr/>
              <a:t>5</a:t>
            </a:fld>
            <a:endParaRPr lang="en-AU"/>
          </a:p>
        </p:txBody>
      </p:sp>
      <p:sp>
        <p:nvSpPr>
          <p:cNvPr id="113666" name="Rectangle 2"/>
          <p:cNvSpPr>
            <a:spLocks noGrp="1" noRot="1" noChangeAspect="1" noChangeArrowheads="1" noTextEdit="1"/>
          </p:cNvSpPr>
          <p:nvPr>
            <p:ph type="sldImg"/>
          </p:nvPr>
        </p:nvSpPr>
        <p:spPr>
          <a:xfrm>
            <a:off x="90488" y="744538"/>
            <a:ext cx="6616700" cy="3722687"/>
          </a:xfrm>
          <a:ln/>
        </p:spPr>
      </p:sp>
      <p:sp>
        <p:nvSpPr>
          <p:cNvPr id="113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2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64FE4-F3CF-417E-8D5B-41B4BB57FA35}" type="slidenum">
              <a:rPr lang="en-AU"/>
              <a:pPr/>
              <a:t>6</a:t>
            </a:fld>
            <a:endParaRPr lang="en-AU"/>
          </a:p>
        </p:txBody>
      </p:sp>
      <p:sp>
        <p:nvSpPr>
          <p:cNvPr id="115714" name="Rectangle 2"/>
          <p:cNvSpPr>
            <a:spLocks noGrp="1" noRot="1" noChangeAspect="1" noChangeArrowheads="1" noTextEdit="1"/>
          </p:cNvSpPr>
          <p:nvPr>
            <p:ph type="sldImg"/>
          </p:nvPr>
        </p:nvSpPr>
        <p:spPr>
          <a:xfrm>
            <a:off x="90488" y="744538"/>
            <a:ext cx="6616700" cy="3722687"/>
          </a:xfrm>
          <a:ln/>
        </p:spPr>
      </p:sp>
      <p:sp>
        <p:nvSpPr>
          <p:cNvPr id="115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591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9E542D-BB2C-48B3-8C9D-009AA6B48CD7}" type="slidenum">
              <a:rPr lang="en-AU"/>
              <a:pPr/>
              <a:t>7</a:t>
            </a:fld>
            <a:endParaRPr lang="en-AU"/>
          </a:p>
        </p:txBody>
      </p:sp>
      <p:sp>
        <p:nvSpPr>
          <p:cNvPr id="117762" name="Rectangle 2"/>
          <p:cNvSpPr>
            <a:spLocks noGrp="1" noRot="1" noChangeAspect="1" noChangeArrowheads="1" noTextEdit="1"/>
          </p:cNvSpPr>
          <p:nvPr>
            <p:ph type="sldImg"/>
          </p:nvPr>
        </p:nvSpPr>
        <p:spPr>
          <a:xfrm>
            <a:off x="90488" y="744538"/>
            <a:ext cx="6616700" cy="3722687"/>
          </a:xfrm>
          <a:ln/>
        </p:spPr>
      </p:sp>
      <p:sp>
        <p:nvSpPr>
          <p:cNvPr id="117763" name="Rectangle 3"/>
          <p:cNvSpPr>
            <a:spLocks noGrp="1" noChangeArrowheads="1"/>
          </p:cNvSpPr>
          <p:nvPr>
            <p:ph type="body" idx="1"/>
          </p:nvPr>
        </p:nvSpPr>
        <p:spPr/>
        <p:txBody>
          <a:bodyPr/>
          <a:lstStyle/>
          <a:p>
            <a:r>
              <a:rPr lang="en-US" dirty="0"/>
              <a:t>From the above Gantt</a:t>
            </a:r>
            <a:r>
              <a:rPr lang="en-US" baseline="0" dirty="0"/>
              <a:t> chart, we can say that the critical path is A-B-D-F. The dependencies include: A has no predecessor, B and C follow A, D follows B, and F is preceded by D and E. </a:t>
            </a:r>
          </a:p>
          <a:p>
            <a:r>
              <a:rPr lang="en-US" dirty="0"/>
              <a:t>As</a:t>
            </a:r>
            <a:r>
              <a:rPr lang="en-US" baseline="0" dirty="0"/>
              <a:t> at the end of day 6, we observe that A was completed on time. B was also completed on time. C was completed 1 day ahead of the schedule (but C is non-critical). However, we predicted that D would be delayed by 1 day. Because D is critical, the project completion time is expected to be 13 days in total. </a:t>
            </a:r>
            <a:endParaRPr lang="en-US" dirty="0"/>
          </a:p>
        </p:txBody>
      </p:sp>
    </p:spTree>
    <p:extLst>
      <p:ext uri="{BB962C8B-B14F-4D97-AF65-F5344CB8AC3E}">
        <p14:creationId xmlns:p14="http://schemas.microsoft.com/office/powerpoint/2010/main" val="2564145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D24C89-4BEA-4DE2-8E77-608A3E6C0E77}" type="slidenum">
              <a:rPr lang="en-AU"/>
              <a:pPr/>
              <a:t>8</a:t>
            </a:fld>
            <a:endParaRPr lang="en-AU"/>
          </a:p>
        </p:txBody>
      </p:sp>
      <p:sp>
        <p:nvSpPr>
          <p:cNvPr id="119810" name="Rectangle 2"/>
          <p:cNvSpPr>
            <a:spLocks noGrp="1" noRot="1" noChangeAspect="1" noChangeArrowheads="1" noTextEdit="1"/>
          </p:cNvSpPr>
          <p:nvPr>
            <p:ph type="sldImg"/>
          </p:nvPr>
        </p:nvSpPr>
        <p:spPr>
          <a:xfrm>
            <a:off x="90488" y="744538"/>
            <a:ext cx="6616700" cy="3722687"/>
          </a:xfrm>
          <a:ln/>
        </p:spPr>
      </p:sp>
      <p:sp>
        <p:nvSpPr>
          <p:cNvPr id="119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88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EF7066-A0B2-4592-BBBB-787D17661CBD}" type="slidenum">
              <a:rPr lang="en-AU"/>
              <a:pPr/>
              <a:t>9</a:t>
            </a:fld>
            <a:endParaRPr lang="en-AU"/>
          </a:p>
        </p:txBody>
      </p:sp>
      <p:sp>
        <p:nvSpPr>
          <p:cNvPr id="121858" name="Rectangle 2"/>
          <p:cNvSpPr>
            <a:spLocks noGrp="1" noRot="1" noChangeAspect="1" noChangeArrowheads="1" noTextEdit="1"/>
          </p:cNvSpPr>
          <p:nvPr>
            <p:ph type="sldImg"/>
          </p:nvPr>
        </p:nvSpPr>
        <p:spPr>
          <a:xfrm>
            <a:off x="90488" y="744538"/>
            <a:ext cx="6616700" cy="3722687"/>
          </a:xfrm>
          <a:ln/>
        </p:spPr>
      </p:sp>
      <p:sp>
        <p:nvSpPr>
          <p:cNvPr id="121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6228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E64626"/>
              </a:solidFill>
            </a:endParaRPr>
          </a:p>
        </p:txBody>
      </p:sp>
      <p:sp>
        <p:nvSpPr>
          <p:cNvPr id="9"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4" name="Picture Placeholder 13"/>
          <p:cNvSpPr>
            <a:spLocks noGrp="1"/>
          </p:cNvSpPr>
          <p:nvPr>
            <p:ph type="pic" sz="quarter" idx="12"/>
          </p:nvPr>
        </p:nvSpPr>
        <p:spPr>
          <a:xfrm>
            <a:off x="4587876" y="0"/>
            <a:ext cx="4556125" cy="5143500"/>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6"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18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rgbClr val="E64626"/>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350309"/>
            <a:ext cx="8226486" cy="3476622"/>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5" name="Picture 6"/>
          <p:cNvPicPr>
            <a:picLocks noChangeAspect="1"/>
          </p:cNvPicPr>
          <p:nvPr/>
        </p:nvPicPr>
        <p:blipFill rotWithShape="1">
          <a:blip r:embed="rId2">
            <a:extLst>
              <a:ext uri="{28A0092B-C50C-407E-A947-70E740481C1C}">
                <a14:useLocalDpi xmlns:a14="http://schemas.microsoft.com/office/drawing/2010/main" val="0"/>
              </a:ext>
            </a:extLst>
          </a:blip>
          <a:srcRect t="20514" b="3169"/>
          <a:stretch/>
        </p:blipFill>
        <p:spPr bwMode="auto">
          <a:xfrm>
            <a:off x="4587874" y="-32400"/>
            <a:ext cx="4556126" cy="5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442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tIns="0" anchor="t"/>
          <a:lstStyle>
            <a:lvl1pPr>
              <a:defRPr baseline="0">
                <a:solidFill>
                  <a:schemeClr val="tx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7315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p:nvPr>
        </p:nvSpPr>
        <p:spPr>
          <a:xfrm>
            <a:off x="381884" y="1348200"/>
            <a:ext cx="3948874" cy="332683"/>
          </a:xfrm>
        </p:spPr>
        <p:txBody>
          <a:bodyPr tIns="0" anchor="t"/>
          <a:lstStyle>
            <a:lvl1pPr>
              <a:defRPr baseline="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82767" y="1686487"/>
            <a:ext cx="3947991" cy="639366"/>
          </a:xfrm>
        </p:spPr>
        <p:txBody>
          <a:bodyPr tIns="72000"/>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6"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50488"/>
            <a:ext cx="1111250" cy="475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5" name="Picture 6" descr="Cropped images_Widescreen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5" name="Picture 6" descr="Cropped images_Widescreen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itle 8"/>
          <p:cNvSpPr>
            <a:spLocks noGrp="1"/>
          </p:cNvSpPr>
          <p:nvPr>
            <p:ph type="title"/>
          </p:nvPr>
        </p:nvSpPr>
        <p:spPr>
          <a:xfrm>
            <a:off x="381884" y="1348200"/>
            <a:ext cx="3948874" cy="332683"/>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3545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645169" y="313766"/>
            <a:ext cx="4035774" cy="4513166"/>
          </a:xfrm>
          <a:solidFill>
            <a:schemeClr val="accent4"/>
          </a:solidFill>
          <a:ln>
            <a:noFill/>
          </a:ln>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1"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2"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0073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44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630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348200"/>
            <a:ext cx="3948874" cy="332683"/>
          </a:xfrm>
        </p:spPr>
        <p:txBody>
          <a:bodyPr anchor="t"/>
          <a:lstStyle>
            <a:lvl1pPr>
              <a:defRPr sz="2200">
                <a:solidFill>
                  <a:srgbClr val="E64626"/>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4"/>
          <p:cNvSpPr>
            <a:spLocks noGrp="1"/>
          </p:cNvSpPr>
          <p:nvPr>
            <p:ph type="body" sz="quarter" idx="13"/>
          </p:nvPr>
        </p:nvSpPr>
        <p:spPr>
          <a:xfrm>
            <a:off x="382766" y="1686487"/>
            <a:ext cx="3947992" cy="639366"/>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54025" y="4327565"/>
            <a:ext cx="1164820" cy="498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452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24pt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a:p>
            <a:pPr lvl="0"/>
            <a:r>
              <a:rPr lang="en-US"/>
              <a:t>Add bullet point</a:t>
            </a:r>
          </a:p>
          <a:p>
            <a:pPr lvl="0"/>
            <a:r>
              <a:rPr lang="en-US"/>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47" r:id="rId19"/>
    <p:sldLayoutId id="2147483748" r:id="rId20"/>
    <p:sldLayoutId id="2147483749" r:id="rId21"/>
    <p:sldLayoutId id="2147483750" r:id="rId22"/>
  </p:sldLayoutIdLst>
  <p:hf sldNum="0" hdr="0" ftr="0" dt="0"/>
  <p:txStyles>
    <p:title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5994" y="-2373"/>
            <a:ext cx="4688006" cy="5145873"/>
          </a:xfrm>
          <a:prstGeom prst="rect">
            <a:avLst/>
          </a:prstGeom>
        </p:spPr>
      </p:pic>
      <p:sp>
        <p:nvSpPr>
          <p:cNvPr id="7" name="Title 1"/>
          <p:cNvSpPr>
            <a:spLocks noGrp="1"/>
          </p:cNvSpPr>
          <p:nvPr>
            <p:ph type="title"/>
          </p:nvPr>
        </p:nvSpPr>
        <p:spPr>
          <a:xfrm>
            <a:off x="382588" y="1014413"/>
            <a:ext cx="3948112" cy="333375"/>
          </a:xfrm>
        </p:spPr>
        <p:txBody>
          <a:bodyPr rtlCol="0">
            <a:noAutofit/>
          </a:bodyPr>
          <a:lstStyle/>
          <a:p>
            <a:pPr fontAlgn="auto">
              <a:spcAft>
                <a:spcPts val="0"/>
              </a:spcAft>
              <a:defRPr/>
            </a:pPr>
            <a:r>
              <a:rPr lang="en-US" sz="2400" dirty="0">
                <a:latin typeface="Tw Cen MT" charset="0"/>
              </a:rPr>
              <a:t>QBUS3350: Project Planning and Management</a:t>
            </a:r>
            <a:endParaRPr lang="en-US" sz="2400" dirty="0">
              <a:ea typeface="+mj-ea"/>
            </a:endParaRPr>
          </a:p>
        </p:txBody>
      </p:sp>
      <p:sp>
        <p:nvSpPr>
          <p:cNvPr id="8" name="Text Placeholder 2"/>
          <p:cNvSpPr>
            <a:spLocks noGrp="1"/>
          </p:cNvSpPr>
          <p:nvPr>
            <p:ph type="body" sz="quarter" idx="11"/>
          </p:nvPr>
        </p:nvSpPr>
        <p:spPr>
          <a:xfrm>
            <a:off x="366713" y="2520950"/>
            <a:ext cx="3963987" cy="639763"/>
          </a:xfrm>
        </p:spPr>
        <p:txBody>
          <a:bodyPr rtlCol="0">
            <a:normAutofit lnSpcReduction="10000"/>
          </a:bodyPr>
          <a:lstStyle/>
          <a:p>
            <a:pPr eaLnBrk="1" fontAlgn="auto" hangingPunct="1">
              <a:spcAft>
                <a:spcPts val="0"/>
              </a:spcAft>
              <a:buFont typeface="Lucida Grande"/>
              <a:buNone/>
              <a:defRPr/>
            </a:pPr>
            <a:r>
              <a:rPr lang="en-US" b="1" dirty="0">
                <a:ea typeface="+mn-ea"/>
              </a:rPr>
              <a:t>Taught by</a:t>
            </a:r>
            <a:endParaRPr lang="en-US" dirty="0">
              <a:ea typeface="+mn-ea"/>
            </a:endParaRPr>
          </a:p>
          <a:p>
            <a:pPr eaLnBrk="1" fontAlgn="auto" hangingPunct="1">
              <a:spcAft>
                <a:spcPts val="0"/>
              </a:spcAft>
              <a:buFont typeface="Lucida Grande"/>
              <a:buNone/>
              <a:defRPr/>
            </a:pPr>
            <a:r>
              <a:rPr lang="en-US" dirty="0">
                <a:ea typeface="+mn-ea"/>
              </a:rPr>
              <a:t>Dr. Erick Li</a:t>
            </a:r>
          </a:p>
          <a:p>
            <a:pPr eaLnBrk="1" fontAlgn="auto" hangingPunct="1">
              <a:spcAft>
                <a:spcPts val="0"/>
              </a:spcAft>
              <a:buFont typeface="Lucida Grande"/>
              <a:buNone/>
              <a:defRPr/>
            </a:pPr>
            <a:r>
              <a:rPr lang="en-US" dirty="0">
                <a:ea typeface="+mn-ea"/>
              </a:rPr>
              <a:t>Discipline of Business Analytics</a:t>
            </a:r>
          </a:p>
        </p:txBody>
      </p:sp>
      <p:sp>
        <p:nvSpPr>
          <p:cNvPr id="9" name="Text Placeholder 4"/>
          <p:cNvSpPr>
            <a:spLocks noGrp="1"/>
          </p:cNvSpPr>
          <p:nvPr>
            <p:ph type="body" sz="quarter" idx="13"/>
          </p:nvPr>
        </p:nvSpPr>
        <p:spPr>
          <a:xfrm>
            <a:off x="382588" y="1800225"/>
            <a:ext cx="3948112" cy="639763"/>
          </a:xfrm>
        </p:spPr>
        <p:txBody>
          <a:bodyPr/>
          <a:lstStyle/>
          <a:p>
            <a:pPr eaLnBrk="1" hangingPunct="1"/>
            <a:r>
              <a:rPr lang="en-US" dirty="0">
                <a:latin typeface="Tw Cen MT" charset="0"/>
              </a:rPr>
              <a:t>Monitoring Projects</a:t>
            </a:r>
          </a:p>
        </p:txBody>
      </p:sp>
    </p:spTree>
    <p:extLst>
      <p:ext uri="{BB962C8B-B14F-4D97-AF65-F5344CB8AC3E}">
        <p14:creationId xmlns:p14="http://schemas.microsoft.com/office/powerpoint/2010/main" val="272684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488281" y="209550"/>
            <a:ext cx="6167438" cy="471488"/>
          </a:xfrm>
          <a:noFill/>
        </p:spPr>
        <p:txBody>
          <a:bodyPr/>
          <a:lstStyle/>
          <a:p>
            <a:r>
              <a:rPr lang="en-US"/>
              <a:t>Glossary of Terms</a:t>
            </a:r>
          </a:p>
        </p:txBody>
      </p:sp>
      <p:graphicFrame>
        <p:nvGraphicFramePr>
          <p:cNvPr id="122922" name="Group 42"/>
          <p:cNvGraphicFramePr>
            <a:graphicFrameLocks noGrp="1"/>
          </p:cNvGraphicFramePr>
          <p:nvPr>
            <p:extLst>
              <p:ext uri="{D42A27DB-BD31-4B8C-83A1-F6EECF244321}">
                <p14:modId xmlns:p14="http://schemas.microsoft.com/office/powerpoint/2010/main" val="1307116651"/>
              </p:ext>
            </p:extLst>
          </p:nvPr>
        </p:nvGraphicFramePr>
        <p:xfrm>
          <a:off x="1750680" y="684052"/>
          <a:ext cx="6661799" cy="4278392"/>
        </p:xfrm>
        <a:graphic>
          <a:graphicData uri="http://schemas.openxmlformats.org/drawingml/2006/table">
            <a:tbl>
              <a:tblPr/>
              <a:tblGrid>
                <a:gridCol w="583631">
                  <a:extLst>
                    <a:ext uri="{9D8B030D-6E8A-4147-A177-3AD203B41FA5}">
                      <a16:colId xmlns:a16="http://schemas.microsoft.com/office/drawing/2014/main" val="20000"/>
                    </a:ext>
                  </a:extLst>
                </a:gridCol>
                <a:gridCol w="6078168">
                  <a:extLst>
                    <a:ext uri="{9D8B030D-6E8A-4147-A177-3AD203B41FA5}">
                      <a16:colId xmlns:a16="http://schemas.microsoft.com/office/drawing/2014/main" val="20001"/>
                    </a:ext>
                  </a:extLst>
                </a:gridCol>
              </a:tblGrid>
              <a:tr h="61722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cs typeface="Arial" charset="0"/>
                        </a:rPr>
                        <a:t>EV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cs typeface="Arial" charset="0"/>
                        </a:rPr>
                        <a:t>Earned value for a task is simply the percent complete times its original budget. Stated differently, EV is the percent of the original budget that has been earned by actual work completed.  </a:t>
                      </a:r>
                      <a:r>
                        <a:rPr kumimoji="0" lang="en-US" sz="1100" b="1" i="0" u="none" strike="noStrike" cap="none" normalizeH="0" baseline="0" dirty="0">
                          <a:ln>
                            <a:noFill/>
                          </a:ln>
                          <a:solidFill>
                            <a:srgbClr val="FF0000"/>
                          </a:solidFill>
                          <a:effectLst/>
                          <a:latin typeface="Arial" charset="0"/>
                          <a:cs typeface="Arial" charset="0"/>
                        </a:rPr>
                        <a:t>EV = original budget * percentage of project completion</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22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PV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The planned time-phased baseline of the value of the work scheduled. An approved cost estimate of the resources scheduled in a time-phased cumulative baseline [BCWS—budgeted cost of the work scheduled].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87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AC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Actual cost of the work completed. The sum of the costs incurred in accomplishing work. [ACWP—actual cost of the work performed].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CV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Cost variance is the difference between the earned value and the actual costs for the work completed to date where CV = EV – AC.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SV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cs typeface="Arial" charset="0"/>
                        </a:rPr>
                        <a:t>Schedule variance is the difference between the earned value and the baseline line to date where SV = EV – PV.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BAC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Budgeted cost at completion. Total budgeted cost of the baseline or project cost accounts.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8847">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EAC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Estimated cost at completion.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847">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ETC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Estimated cost to complete remaining work.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VAC </a:t>
                      </a:r>
                    </a:p>
                  </a:txBody>
                  <a:tcPr marL="68580" marR="68580" marT="68580" marB="6858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cs typeface="Arial" charset="0"/>
                        </a:rPr>
                        <a:t>Cost variance at completion. VAC indicates expected actual over- or under-run cost at completion. </a:t>
                      </a:r>
                    </a:p>
                  </a:txBody>
                  <a:tcPr marL="68580" marR="68580" marT="68580" marB="6858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9080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2922"/>
                                        </p:tgtEl>
                                        <p:attrNameLst>
                                          <p:attrName>style.visibility</p:attrName>
                                        </p:attrNameLst>
                                      </p:cBhvr>
                                      <p:to>
                                        <p:strVal val="visible"/>
                                      </p:to>
                                    </p:set>
                                    <p:animEffect transition="in" filter="wipe(up)">
                                      <p:cBhvr>
                                        <p:cTn id="7" dur="500"/>
                                        <p:tgtEl>
                                          <p:spTgt spid="122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485900" y="209550"/>
            <a:ext cx="6172200" cy="788194"/>
          </a:xfrm>
        </p:spPr>
        <p:txBody>
          <a:bodyPr/>
          <a:lstStyle/>
          <a:p>
            <a:r>
              <a:rPr lang="en-US" sz="3000"/>
              <a:t>Developing an Integrated Cost/Schedule System</a:t>
            </a:r>
          </a:p>
        </p:txBody>
      </p:sp>
      <p:sp>
        <p:nvSpPr>
          <p:cNvPr id="124931" name="Rectangle 3"/>
          <p:cNvSpPr>
            <a:spLocks noGrp="1" noChangeArrowheads="1"/>
          </p:cNvSpPr>
          <p:nvPr>
            <p:ph type="body" sz="half" idx="1"/>
          </p:nvPr>
        </p:nvSpPr>
        <p:spPr>
          <a:xfrm>
            <a:off x="1485900" y="1200151"/>
            <a:ext cx="3027760" cy="3394472"/>
          </a:xfrm>
        </p:spPr>
        <p:txBody>
          <a:bodyPr/>
          <a:lstStyle/>
          <a:p>
            <a:pPr marL="258366" indent="-258366">
              <a:spcBef>
                <a:spcPct val="40000"/>
              </a:spcBef>
              <a:buFontTx/>
              <a:buAutoNum type="arabicPeriod"/>
            </a:pPr>
            <a:r>
              <a:rPr lang="en-US" sz="1500"/>
              <a:t>Define the work using a WBS.</a:t>
            </a:r>
          </a:p>
          <a:p>
            <a:pPr marL="596504" lvl="1" indent="-250031">
              <a:spcBef>
                <a:spcPct val="40000"/>
              </a:spcBef>
              <a:buFontTx/>
              <a:buAutoNum type="alphaLcPeriod"/>
            </a:pPr>
            <a:r>
              <a:rPr lang="en-US" sz="1350"/>
              <a:t>Scope</a:t>
            </a:r>
          </a:p>
          <a:p>
            <a:pPr marL="596504" lvl="1" indent="-250031">
              <a:spcBef>
                <a:spcPct val="40000"/>
              </a:spcBef>
              <a:buFontTx/>
              <a:buAutoNum type="alphaLcPeriod"/>
            </a:pPr>
            <a:r>
              <a:rPr lang="en-US" sz="1350"/>
              <a:t>Work packages</a:t>
            </a:r>
          </a:p>
          <a:p>
            <a:pPr marL="596504" lvl="1" indent="-250031">
              <a:spcBef>
                <a:spcPct val="40000"/>
              </a:spcBef>
              <a:buFontTx/>
              <a:buAutoNum type="alphaLcPeriod"/>
            </a:pPr>
            <a:r>
              <a:rPr lang="en-US" sz="1350"/>
              <a:t>Deliverables</a:t>
            </a:r>
          </a:p>
          <a:p>
            <a:pPr marL="596504" lvl="1" indent="-250031">
              <a:spcBef>
                <a:spcPct val="40000"/>
              </a:spcBef>
              <a:buFontTx/>
              <a:buAutoNum type="alphaLcPeriod"/>
            </a:pPr>
            <a:r>
              <a:rPr lang="en-US" sz="1350"/>
              <a:t>Organization units</a:t>
            </a:r>
          </a:p>
          <a:p>
            <a:pPr marL="596504" lvl="1" indent="-250031">
              <a:spcBef>
                <a:spcPct val="40000"/>
              </a:spcBef>
              <a:buFontTx/>
              <a:buAutoNum type="alphaLcPeriod"/>
            </a:pPr>
            <a:r>
              <a:rPr lang="en-US" sz="1350"/>
              <a:t>Resources</a:t>
            </a:r>
          </a:p>
          <a:p>
            <a:pPr marL="596504" lvl="1" indent="-250031">
              <a:spcBef>
                <a:spcPct val="40000"/>
              </a:spcBef>
              <a:buFontTx/>
              <a:buAutoNum type="alphaLcPeriod"/>
            </a:pPr>
            <a:r>
              <a:rPr lang="en-US" sz="1350"/>
              <a:t>Budgets</a:t>
            </a:r>
          </a:p>
          <a:p>
            <a:pPr marL="258366" indent="-258366">
              <a:spcBef>
                <a:spcPct val="40000"/>
              </a:spcBef>
              <a:buFontTx/>
              <a:buAutoNum type="arabicPeriod"/>
            </a:pPr>
            <a:r>
              <a:rPr lang="en-US" sz="1500"/>
              <a:t>Develop work and </a:t>
            </a:r>
            <a:br>
              <a:rPr lang="en-US" sz="1500"/>
            </a:br>
            <a:r>
              <a:rPr lang="en-US" sz="1500"/>
              <a:t>resource schedules.</a:t>
            </a:r>
          </a:p>
          <a:p>
            <a:pPr marL="596504" lvl="1" indent="-250031">
              <a:spcBef>
                <a:spcPct val="40000"/>
              </a:spcBef>
              <a:buFontTx/>
              <a:buAutoNum type="alphaLcPeriod"/>
            </a:pPr>
            <a:r>
              <a:rPr lang="en-US" sz="1350"/>
              <a:t>Schedule resources </a:t>
            </a:r>
            <a:br>
              <a:rPr lang="en-US" sz="1350"/>
            </a:br>
            <a:r>
              <a:rPr lang="en-US" sz="1350"/>
              <a:t>to activities</a:t>
            </a:r>
          </a:p>
          <a:p>
            <a:pPr marL="596504" lvl="1" indent="-250031">
              <a:spcBef>
                <a:spcPct val="40000"/>
              </a:spcBef>
              <a:buFontTx/>
              <a:buAutoNum type="alphaLcPeriod"/>
            </a:pPr>
            <a:r>
              <a:rPr lang="en-US" sz="1350"/>
              <a:t>Time-phase work packages into a network</a:t>
            </a:r>
          </a:p>
        </p:txBody>
      </p:sp>
      <p:sp>
        <p:nvSpPr>
          <p:cNvPr id="124932" name="Rectangle 4"/>
          <p:cNvSpPr>
            <a:spLocks noGrp="1" noChangeArrowheads="1"/>
          </p:cNvSpPr>
          <p:nvPr>
            <p:ph type="body" sz="half" idx="2"/>
          </p:nvPr>
        </p:nvSpPr>
        <p:spPr>
          <a:xfrm>
            <a:off x="4630341" y="1200151"/>
            <a:ext cx="3027759" cy="3394472"/>
          </a:xfrm>
        </p:spPr>
        <p:txBody>
          <a:bodyPr/>
          <a:lstStyle/>
          <a:p>
            <a:pPr>
              <a:spcBef>
                <a:spcPct val="40000"/>
              </a:spcBef>
              <a:buFontTx/>
              <a:buAutoNum type="arabicPeriod" startAt="3"/>
            </a:pPr>
            <a:r>
              <a:rPr lang="en-US" sz="1500" dirty="0"/>
              <a:t>Develop a time-phased budget using work packages included in an activity. Accumulate budgets (PV).</a:t>
            </a:r>
          </a:p>
          <a:p>
            <a:pPr>
              <a:spcBef>
                <a:spcPct val="40000"/>
              </a:spcBef>
              <a:buFontTx/>
              <a:buAutoNum type="arabicPeriod" startAt="3"/>
            </a:pPr>
            <a:r>
              <a:rPr lang="en-US" sz="1500" dirty="0"/>
              <a:t>At the work package level, collect the actual costs for the work performed (AC). Multiply percent complete times original budget (EV).</a:t>
            </a:r>
          </a:p>
          <a:p>
            <a:pPr>
              <a:spcBef>
                <a:spcPct val="40000"/>
              </a:spcBef>
              <a:buFontTx/>
              <a:buAutoNum type="arabicPeriod" startAt="3"/>
            </a:pPr>
            <a:r>
              <a:rPr lang="en-US" sz="1500" dirty="0"/>
              <a:t>Compute the schedule variance (EV-PV) and the cost variance (EV-AC).</a:t>
            </a:r>
          </a:p>
        </p:txBody>
      </p:sp>
    </p:spTree>
    <p:extLst>
      <p:ext uri="{BB962C8B-B14F-4D97-AF65-F5344CB8AC3E}">
        <p14:creationId xmlns:p14="http://schemas.microsoft.com/office/powerpoint/2010/main" val="428184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487091" y="213122"/>
            <a:ext cx="6169819" cy="714375"/>
          </a:xfrm>
          <a:noFill/>
        </p:spPr>
        <p:txBody>
          <a:bodyPr/>
          <a:lstStyle/>
          <a:p>
            <a:r>
              <a:rPr lang="en-US" sz="2700"/>
              <a:t>Project Management Information System Overview</a:t>
            </a:r>
          </a:p>
        </p:txBody>
      </p:sp>
      <p:pic>
        <p:nvPicPr>
          <p:cNvPr id="126980" name="Picture 4" descr="1303"/>
          <p:cNvPicPr>
            <a:picLocks noChangeAspect="1" noChangeArrowheads="1"/>
          </p:cNvPicPr>
          <p:nvPr/>
        </p:nvPicPr>
        <p:blipFill>
          <a:blip r:embed="rId3" cstate="print"/>
          <a:srcRect/>
          <a:stretch>
            <a:fillRect/>
          </a:stretch>
        </p:blipFill>
        <p:spPr bwMode="auto">
          <a:xfrm>
            <a:off x="1878806" y="926306"/>
            <a:ext cx="5505450" cy="3671888"/>
          </a:xfrm>
          <a:prstGeom prst="rect">
            <a:avLst/>
          </a:prstGeom>
          <a:noFill/>
        </p:spPr>
      </p:pic>
    </p:spTree>
    <p:extLst>
      <p:ext uri="{BB962C8B-B14F-4D97-AF65-F5344CB8AC3E}">
        <p14:creationId xmlns:p14="http://schemas.microsoft.com/office/powerpoint/2010/main" val="22370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strips(upRight)">
                                      <p:cBhvr>
                                        <p:cTn id="7" dur="20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Development of Project Baselines</a:t>
            </a:r>
          </a:p>
        </p:txBody>
      </p:sp>
      <p:sp>
        <p:nvSpPr>
          <p:cNvPr id="129027" name="Rectangle 3"/>
          <p:cNvSpPr>
            <a:spLocks noGrp="1" noChangeArrowheads="1"/>
          </p:cNvSpPr>
          <p:nvPr>
            <p:ph type="body" idx="1"/>
          </p:nvPr>
        </p:nvSpPr>
        <p:spPr>
          <a:xfrm>
            <a:off x="1543050" y="1168004"/>
            <a:ext cx="6057900" cy="3530203"/>
          </a:xfrm>
        </p:spPr>
        <p:txBody>
          <a:bodyPr/>
          <a:lstStyle/>
          <a:p>
            <a:pPr>
              <a:spcBef>
                <a:spcPct val="35000"/>
              </a:spcBef>
            </a:pPr>
            <a:r>
              <a:rPr lang="en-US" sz="2100"/>
              <a:t>Purposes of a Baseline (PV)</a:t>
            </a:r>
          </a:p>
          <a:p>
            <a:pPr lvl="1">
              <a:spcBef>
                <a:spcPct val="35000"/>
              </a:spcBef>
            </a:pPr>
            <a:r>
              <a:rPr lang="en-US" sz="1800"/>
              <a:t>An anchor point for measuring performance</a:t>
            </a:r>
          </a:p>
          <a:p>
            <a:pPr lvl="2">
              <a:spcBef>
                <a:spcPct val="35000"/>
              </a:spcBef>
            </a:pPr>
            <a:r>
              <a:rPr lang="en-US" sz="1500"/>
              <a:t>A planned cost and expected schedule against </a:t>
            </a:r>
            <a:br>
              <a:rPr lang="en-US" sz="1500"/>
            </a:br>
            <a:r>
              <a:rPr lang="en-US" sz="1500"/>
              <a:t>which actual cost and schedule are measured.</a:t>
            </a:r>
          </a:p>
          <a:p>
            <a:pPr lvl="2">
              <a:spcBef>
                <a:spcPct val="35000"/>
              </a:spcBef>
            </a:pPr>
            <a:r>
              <a:rPr lang="en-US" sz="1500"/>
              <a:t>A basis for cash flows and awarding progress payments.</a:t>
            </a:r>
          </a:p>
          <a:p>
            <a:pPr lvl="2">
              <a:spcBef>
                <a:spcPct val="35000"/>
              </a:spcBef>
            </a:pPr>
            <a:r>
              <a:rPr lang="en-US" sz="1500"/>
              <a:t>A summation of time-phased budgets (cost accounts as summed work packages) along a project timeline.</a:t>
            </a:r>
          </a:p>
          <a:p>
            <a:pPr>
              <a:spcBef>
                <a:spcPct val="35000"/>
              </a:spcBef>
            </a:pPr>
            <a:r>
              <a:rPr lang="en-US" sz="2100"/>
              <a:t>What Costs Are Included in Baselines?</a:t>
            </a:r>
          </a:p>
          <a:p>
            <a:pPr lvl="1">
              <a:spcBef>
                <a:spcPct val="35000"/>
              </a:spcBef>
            </a:pPr>
            <a:r>
              <a:rPr lang="en-US" sz="1800"/>
              <a:t>Labor, equipment, materials, project direct overhead costs (DOC)</a:t>
            </a:r>
          </a:p>
        </p:txBody>
      </p:sp>
    </p:spTree>
    <p:extLst>
      <p:ext uri="{BB962C8B-B14F-4D97-AF65-F5344CB8AC3E}">
        <p14:creationId xmlns:p14="http://schemas.microsoft.com/office/powerpoint/2010/main" val="417192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noFill/>
        </p:spPr>
        <p:txBody>
          <a:bodyPr vert="horz" wrap="square" lIns="0" tIns="45720" rIns="0" bIns="45720" numCol="1" anchor="ctr" anchorCtr="0" compatLnSpc="1">
            <a:prstTxWarp prst="textNoShape">
              <a:avLst/>
            </a:prstTxWarp>
          </a:bodyPr>
          <a:lstStyle/>
          <a:p>
            <a:r>
              <a:rPr lang="en-US"/>
              <a:t>Development of Project Baselines (cont’d)</a:t>
            </a:r>
          </a:p>
        </p:txBody>
      </p:sp>
      <p:sp>
        <p:nvSpPr>
          <p:cNvPr id="131075" name="Rectangle 3"/>
          <p:cNvSpPr>
            <a:spLocks noGrp="1" noChangeArrowheads="1"/>
          </p:cNvSpPr>
          <p:nvPr>
            <p:ph type="body" idx="1"/>
          </p:nvPr>
        </p:nvSpPr>
        <p:spPr/>
        <p:txBody>
          <a:bodyPr/>
          <a:lstStyle/>
          <a:p>
            <a:r>
              <a:rPr lang="en-US"/>
              <a:t>Rules for Placing Costs in Baselines</a:t>
            </a:r>
          </a:p>
          <a:p>
            <a:pPr lvl="1"/>
            <a:r>
              <a:rPr lang="en-US"/>
              <a:t>Costs are placed exactly as they are expected to be “earned” in order to track them to their point of origin.</a:t>
            </a:r>
          </a:p>
          <a:p>
            <a:pPr lvl="1"/>
            <a:r>
              <a:rPr lang="en-US" i="1"/>
              <a:t>Percent Complete Rule</a:t>
            </a:r>
          </a:p>
          <a:p>
            <a:pPr lvl="2"/>
            <a:r>
              <a:rPr lang="en-US"/>
              <a:t>Costs are periodically assigned to a baseline as units of work are completed over the duration of a work package.</a:t>
            </a:r>
          </a:p>
        </p:txBody>
      </p:sp>
      <p:pic>
        <p:nvPicPr>
          <p:cNvPr id="131076" name="Picture 4" descr="BD20205_"/>
          <p:cNvPicPr>
            <a:picLocks noChangeAspect="1" noChangeArrowheads="1"/>
          </p:cNvPicPr>
          <p:nvPr/>
        </p:nvPicPr>
        <p:blipFill>
          <a:blip r:embed="rId3" cstate="print"/>
          <a:srcRect/>
          <a:stretch>
            <a:fillRect/>
          </a:stretch>
        </p:blipFill>
        <p:spPr bwMode="auto">
          <a:xfrm>
            <a:off x="4015384" y="3103036"/>
            <a:ext cx="2301478" cy="1294209"/>
          </a:xfrm>
          <a:prstGeom prst="rect">
            <a:avLst/>
          </a:prstGeom>
          <a:noFill/>
        </p:spPr>
      </p:pic>
    </p:spTree>
    <p:extLst>
      <p:ext uri="{BB962C8B-B14F-4D97-AF65-F5344CB8AC3E}">
        <p14:creationId xmlns:p14="http://schemas.microsoft.com/office/powerpoint/2010/main" val="124237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493044" y="230981"/>
            <a:ext cx="6159104" cy="823913"/>
          </a:xfrm>
          <a:noFill/>
        </p:spPr>
        <p:txBody>
          <a:bodyPr vert="horz" wrap="square" lIns="0" tIns="45720" rIns="0" bIns="45720" numCol="1" anchor="ctr" anchorCtr="0" compatLnSpc="1">
            <a:prstTxWarp prst="textNoShape">
              <a:avLst/>
            </a:prstTxWarp>
          </a:bodyPr>
          <a:lstStyle/>
          <a:p>
            <a:r>
              <a:rPr lang="en-US"/>
              <a:t>Methods of Variance Analysis</a:t>
            </a:r>
          </a:p>
        </p:txBody>
      </p:sp>
      <p:sp>
        <p:nvSpPr>
          <p:cNvPr id="133123" name="Rectangle 3"/>
          <p:cNvSpPr>
            <a:spLocks noGrp="1" noChangeArrowheads="1"/>
          </p:cNvSpPr>
          <p:nvPr>
            <p:ph type="body" idx="1"/>
          </p:nvPr>
        </p:nvSpPr>
        <p:spPr>
          <a:xfrm>
            <a:off x="1485900" y="1006079"/>
            <a:ext cx="6172200" cy="3588544"/>
          </a:xfrm>
        </p:spPr>
        <p:txBody>
          <a:bodyPr/>
          <a:lstStyle/>
          <a:p>
            <a:r>
              <a:rPr lang="en-US" sz="2100"/>
              <a:t>Comparing Earned Value</a:t>
            </a:r>
          </a:p>
          <a:p>
            <a:pPr lvl="1"/>
            <a:r>
              <a:rPr lang="en-US" sz="1800"/>
              <a:t>With the expected schedule value.</a:t>
            </a:r>
          </a:p>
          <a:p>
            <a:pPr lvl="1"/>
            <a:r>
              <a:rPr lang="en-US" sz="1800"/>
              <a:t>With the actual costs.</a:t>
            </a:r>
          </a:p>
          <a:p>
            <a:r>
              <a:rPr lang="en-US" sz="2100"/>
              <a:t>Assessing Status of a Project</a:t>
            </a:r>
          </a:p>
          <a:p>
            <a:pPr lvl="1"/>
            <a:r>
              <a:rPr lang="en-US" sz="1800"/>
              <a:t>Required data elements</a:t>
            </a:r>
          </a:p>
          <a:p>
            <a:pPr lvl="2"/>
            <a:r>
              <a:rPr lang="en-US" sz="1500"/>
              <a:t>Data Budgeted cost of the work scheduled (PV)</a:t>
            </a:r>
          </a:p>
          <a:p>
            <a:pPr lvl="2"/>
            <a:r>
              <a:rPr lang="en-US" sz="1500"/>
              <a:t>Budgeted cost of the work completed (EV)</a:t>
            </a:r>
          </a:p>
          <a:p>
            <a:pPr lvl="2"/>
            <a:r>
              <a:rPr lang="en-US" sz="1500"/>
              <a:t>Actual cost of the work completed (AC)</a:t>
            </a:r>
          </a:p>
          <a:p>
            <a:pPr lvl="1"/>
            <a:r>
              <a:rPr lang="en-US" sz="1800"/>
              <a:t>Calculate schedule and cost variances</a:t>
            </a:r>
          </a:p>
          <a:p>
            <a:pPr lvl="2"/>
            <a:r>
              <a:rPr lang="en-US" sz="1500"/>
              <a:t>A positive variance indicates a desirable condition, </a:t>
            </a:r>
            <a:br>
              <a:rPr lang="en-US" sz="1500"/>
            </a:br>
            <a:r>
              <a:rPr lang="en-US" sz="1500"/>
              <a:t>while a negative variance suggests problems or </a:t>
            </a:r>
            <a:br>
              <a:rPr lang="en-US" sz="1500"/>
            </a:br>
            <a:r>
              <a:rPr lang="en-US" sz="1500"/>
              <a:t>changes that have taken place.</a:t>
            </a:r>
          </a:p>
        </p:txBody>
      </p:sp>
    </p:spTree>
    <p:extLst>
      <p:ext uri="{BB962C8B-B14F-4D97-AF65-F5344CB8AC3E}">
        <p14:creationId xmlns:p14="http://schemas.microsoft.com/office/powerpoint/2010/main" val="85690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493044" y="230981"/>
            <a:ext cx="6159104" cy="823913"/>
          </a:xfrm>
          <a:noFill/>
        </p:spPr>
        <p:txBody>
          <a:bodyPr vert="horz" wrap="square" lIns="0" tIns="45720" rIns="0" bIns="45720" numCol="1" anchor="ctr" anchorCtr="0" compatLnSpc="1">
            <a:prstTxWarp prst="textNoShape">
              <a:avLst/>
            </a:prstTxWarp>
          </a:bodyPr>
          <a:lstStyle/>
          <a:p>
            <a:r>
              <a:rPr lang="en-US"/>
              <a:t>Methods of Variance Analysis</a:t>
            </a:r>
          </a:p>
        </p:txBody>
      </p:sp>
      <p:sp>
        <p:nvSpPr>
          <p:cNvPr id="135171" name="Rectangle 3"/>
          <p:cNvSpPr>
            <a:spLocks noGrp="1" noChangeArrowheads="1"/>
          </p:cNvSpPr>
          <p:nvPr>
            <p:ph type="body" idx="1"/>
          </p:nvPr>
        </p:nvSpPr>
        <p:spPr>
          <a:xfrm>
            <a:off x="1485900" y="1006079"/>
            <a:ext cx="5951935" cy="3588544"/>
          </a:xfrm>
        </p:spPr>
        <p:txBody>
          <a:bodyPr/>
          <a:lstStyle/>
          <a:p>
            <a:r>
              <a:rPr lang="en-US"/>
              <a:t>Cost Variance (CV)</a:t>
            </a:r>
          </a:p>
          <a:p>
            <a:pPr lvl="1"/>
            <a:r>
              <a:rPr lang="en-US" sz="1800"/>
              <a:t>Indicates if the work accomplished using labor </a:t>
            </a:r>
            <a:br>
              <a:rPr lang="en-US" sz="1800"/>
            </a:br>
            <a:r>
              <a:rPr lang="en-US" sz="1800"/>
              <a:t>and materials costs more or less than was </a:t>
            </a:r>
            <a:br>
              <a:rPr lang="en-US" sz="1800"/>
            </a:br>
            <a:r>
              <a:rPr lang="en-US" sz="1800"/>
              <a:t>planned at any point in the project.</a:t>
            </a:r>
          </a:p>
          <a:p>
            <a:r>
              <a:rPr lang="en-US"/>
              <a:t>Schedule Variance (SV)</a:t>
            </a:r>
          </a:p>
          <a:p>
            <a:pPr lvl="1"/>
            <a:r>
              <a:rPr lang="en-US" sz="1800"/>
              <a:t>Presents an overall assessment in dollar terms </a:t>
            </a:r>
            <a:br>
              <a:rPr lang="en-US" sz="1800"/>
            </a:br>
            <a:r>
              <a:rPr lang="en-US" sz="1800"/>
              <a:t>of the progress of all work packages in the project scheduled to date.</a:t>
            </a:r>
          </a:p>
        </p:txBody>
      </p:sp>
    </p:spTree>
    <p:extLst>
      <p:ext uri="{BB962C8B-B14F-4D97-AF65-F5344CB8AC3E}">
        <p14:creationId xmlns:p14="http://schemas.microsoft.com/office/powerpoint/2010/main" val="101585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84710" y="209550"/>
            <a:ext cx="6174581" cy="788194"/>
          </a:xfrm>
          <a:noFill/>
        </p:spPr>
        <p:txBody>
          <a:bodyPr/>
          <a:lstStyle/>
          <a:p>
            <a:r>
              <a:rPr lang="en-US" sz="3000"/>
              <a:t>Cost/Schedule Graph</a:t>
            </a:r>
          </a:p>
        </p:txBody>
      </p:sp>
      <p:pic>
        <p:nvPicPr>
          <p:cNvPr id="137220" name="Picture 4" descr="1304"/>
          <p:cNvPicPr>
            <a:picLocks noChangeAspect="1" noChangeArrowheads="1"/>
          </p:cNvPicPr>
          <p:nvPr/>
        </p:nvPicPr>
        <p:blipFill>
          <a:blip r:embed="rId3" cstate="print"/>
          <a:srcRect/>
          <a:stretch>
            <a:fillRect/>
          </a:stretch>
        </p:blipFill>
        <p:spPr bwMode="auto">
          <a:xfrm>
            <a:off x="2308623" y="885825"/>
            <a:ext cx="4526756" cy="3949304"/>
          </a:xfrm>
          <a:prstGeom prst="rect">
            <a:avLst/>
          </a:prstGeom>
          <a:noFill/>
        </p:spPr>
      </p:pic>
    </p:spTree>
    <p:extLst>
      <p:ext uri="{BB962C8B-B14F-4D97-AF65-F5344CB8AC3E}">
        <p14:creationId xmlns:p14="http://schemas.microsoft.com/office/powerpoint/2010/main" val="16215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strips(upRight)">
                                      <p:cBhvr>
                                        <p:cTn id="7" dur="10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484710" y="209550"/>
            <a:ext cx="6174581" cy="788194"/>
          </a:xfrm>
          <a:noFill/>
        </p:spPr>
        <p:txBody>
          <a:bodyPr/>
          <a:lstStyle/>
          <a:p>
            <a:r>
              <a:rPr lang="en-US" sz="3000"/>
              <a:t>Earned-Value Review Exercise</a:t>
            </a:r>
          </a:p>
        </p:txBody>
      </p:sp>
      <p:pic>
        <p:nvPicPr>
          <p:cNvPr id="139268" name="Picture 4" descr="1305"/>
          <p:cNvPicPr>
            <a:picLocks noChangeAspect="1" noChangeArrowheads="1"/>
          </p:cNvPicPr>
          <p:nvPr/>
        </p:nvPicPr>
        <p:blipFill>
          <a:blip r:embed="rId3" cstate="print"/>
          <a:srcRect/>
          <a:stretch>
            <a:fillRect/>
          </a:stretch>
        </p:blipFill>
        <p:spPr bwMode="auto">
          <a:xfrm>
            <a:off x="1510904" y="1131094"/>
            <a:ext cx="6103144" cy="2899172"/>
          </a:xfrm>
          <a:prstGeom prst="rect">
            <a:avLst/>
          </a:prstGeom>
          <a:noFill/>
        </p:spPr>
      </p:pic>
    </p:spTree>
    <p:extLst>
      <p:ext uri="{BB962C8B-B14F-4D97-AF65-F5344CB8AC3E}">
        <p14:creationId xmlns:p14="http://schemas.microsoft.com/office/powerpoint/2010/main" val="194616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dissolve">
                                      <p:cBhvr>
                                        <p:cTn id="7" dur="10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514475" y="197644"/>
            <a:ext cx="6116241" cy="1021556"/>
          </a:xfrm>
        </p:spPr>
        <p:txBody>
          <a:bodyPr/>
          <a:lstStyle/>
          <a:p>
            <a:r>
              <a:rPr lang="en-US"/>
              <a:t>Developing A Status Report:</a:t>
            </a:r>
            <a:br>
              <a:rPr lang="en-US"/>
            </a:br>
            <a:r>
              <a:rPr lang="en-US"/>
              <a:t>A Hypothetical Example</a:t>
            </a:r>
          </a:p>
        </p:txBody>
      </p:sp>
      <p:sp>
        <p:nvSpPr>
          <p:cNvPr id="141315" name="Rectangle 3"/>
          <p:cNvSpPr>
            <a:spLocks noGrp="1" noChangeArrowheads="1"/>
          </p:cNvSpPr>
          <p:nvPr>
            <p:ph type="body" idx="1"/>
          </p:nvPr>
        </p:nvSpPr>
        <p:spPr>
          <a:xfrm>
            <a:off x="1485901" y="1406129"/>
            <a:ext cx="5841206" cy="3028950"/>
          </a:xfrm>
        </p:spPr>
        <p:txBody>
          <a:bodyPr/>
          <a:lstStyle/>
          <a:p>
            <a:pPr>
              <a:spcBef>
                <a:spcPct val="30000"/>
              </a:spcBef>
            </a:pPr>
            <a:r>
              <a:rPr lang="en-US" sz="2100"/>
              <a:t>Assumptions</a:t>
            </a:r>
          </a:p>
          <a:p>
            <a:pPr lvl="1">
              <a:spcBef>
                <a:spcPct val="30000"/>
              </a:spcBef>
            </a:pPr>
            <a:r>
              <a:rPr lang="en-US" sz="1800"/>
              <a:t>Each cost account has only one work package, and each cost account will be represented as an activity on the network.</a:t>
            </a:r>
          </a:p>
          <a:p>
            <a:pPr lvl="1">
              <a:spcBef>
                <a:spcPct val="30000"/>
              </a:spcBef>
            </a:pPr>
            <a:r>
              <a:rPr lang="en-US" sz="1800"/>
              <a:t>The project network early start times will serve as the basis for assigning the baseline values.</a:t>
            </a:r>
          </a:p>
          <a:p>
            <a:pPr lvl="1">
              <a:spcBef>
                <a:spcPct val="30000"/>
              </a:spcBef>
            </a:pPr>
            <a:r>
              <a:rPr lang="en-US" sz="1800"/>
              <a:t>From the moment work an activity begins, some actual costs will be incurred each period until the activity is completed.</a:t>
            </a:r>
          </a:p>
        </p:txBody>
      </p:sp>
    </p:spTree>
    <p:extLst>
      <p:ext uri="{BB962C8B-B14F-4D97-AF65-F5344CB8AC3E}">
        <p14:creationId xmlns:p14="http://schemas.microsoft.com/office/powerpoint/2010/main" val="250747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495425" y="178594"/>
            <a:ext cx="6154341" cy="1021556"/>
          </a:xfrm>
        </p:spPr>
        <p:txBody>
          <a:bodyPr/>
          <a:lstStyle/>
          <a:p>
            <a:r>
              <a:rPr lang="en-US"/>
              <a:t>Structure of a Project Monitoring Information System</a:t>
            </a:r>
          </a:p>
        </p:txBody>
      </p:sp>
      <p:sp>
        <p:nvSpPr>
          <p:cNvPr id="106499" name="Rectangle 3"/>
          <p:cNvSpPr>
            <a:spLocks noGrp="1" noChangeArrowheads="1"/>
          </p:cNvSpPr>
          <p:nvPr>
            <p:ph type="body" idx="1"/>
          </p:nvPr>
        </p:nvSpPr>
        <p:spPr>
          <a:xfrm>
            <a:off x="1485900" y="1719263"/>
            <a:ext cx="5741194" cy="2875360"/>
          </a:xfrm>
        </p:spPr>
        <p:txBody>
          <a:bodyPr/>
          <a:lstStyle/>
          <a:p>
            <a:r>
              <a:rPr lang="en-US"/>
              <a:t>Creating a project monitoring system involves determining:</a:t>
            </a:r>
          </a:p>
          <a:p>
            <a:pPr lvl="1"/>
            <a:r>
              <a:rPr lang="en-US"/>
              <a:t>What data to collect</a:t>
            </a:r>
          </a:p>
          <a:p>
            <a:pPr lvl="1"/>
            <a:r>
              <a:rPr lang="en-US"/>
              <a:t>How, when, and who will collect the data</a:t>
            </a:r>
          </a:p>
          <a:p>
            <a:pPr lvl="1"/>
            <a:r>
              <a:rPr lang="en-US"/>
              <a:t>How to analyze the data</a:t>
            </a:r>
          </a:p>
          <a:p>
            <a:pPr lvl="1"/>
            <a:r>
              <a:rPr lang="en-US"/>
              <a:t>How to report current progress to management</a:t>
            </a:r>
          </a:p>
        </p:txBody>
      </p:sp>
    </p:spTree>
    <p:extLst>
      <p:ext uri="{BB962C8B-B14F-4D97-AF65-F5344CB8AC3E}">
        <p14:creationId xmlns:p14="http://schemas.microsoft.com/office/powerpoint/2010/main" val="196375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484710" y="209550"/>
            <a:ext cx="6174581" cy="785813"/>
          </a:xfrm>
          <a:noFill/>
        </p:spPr>
        <p:txBody>
          <a:bodyPr/>
          <a:lstStyle/>
          <a:p>
            <a:r>
              <a:rPr lang="en-US" sz="3000"/>
              <a:t>Work Breakdown Structure with Cost Accounts</a:t>
            </a:r>
          </a:p>
        </p:txBody>
      </p:sp>
      <p:pic>
        <p:nvPicPr>
          <p:cNvPr id="143364" name="Picture 4" descr="1306"/>
          <p:cNvPicPr>
            <a:picLocks noChangeAspect="1" noChangeArrowheads="1"/>
          </p:cNvPicPr>
          <p:nvPr/>
        </p:nvPicPr>
        <p:blipFill>
          <a:blip r:embed="rId3" cstate="print"/>
          <a:srcRect/>
          <a:stretch>
            <a:fillRect/>
          </a:stretch>
        </p:blipFill>
        <p:spPr bwMode="auto">
          <a:xfrm>
            <a:off x="1691878" y="958453"/>
            <a:ext cx="5623322" cy="3670697"/>
          </a:xfrm>
          <a:prstGeom prst="rect">
            <a:avLst/>
          </a:prstGeom>
          <a:noFill/>
        </p:spPr>
      </p:pic>
    </p:spTree>
    <p:extLst>
      <p:ext uri="{BB962C8B-B14F-4D97-AF65-F5344CB8AC3E}">
        <p14:creationId xmlns:p14="http://schemas.microsoft.com/office/powerpoint/2010/main" val="113999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box(in)">
                                      <p:cBhvr>
                                        <p:cTn id="7" dur="1000"/>
                                        <p:tgtEl>
                                          <p:spTgt spid="14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493044" y="230982"/>
            <a:ext cx="6159104" cy="675085"/>
          </a:xfrm>
          <a:noFill/>
        </p:spPr>
        <p:txBody>
          <a:bodyPr/>
          <a:lstStyle/>
          <a:p>
            <a:r>
              <a:rPr lang="en-US" sz="2700"/>
              <a:t>Digital Camera Prototype Project Baseline Gantt Chart</a:t>
            </a:r>
          </a:p>
        </p:txBody>
      </p:sp>
      <p:pic>
        <p:nvPicPr>
          <p:cNvPr id="145412" name="Picture 4" descr="1307"/>
          <p:cNvPicPr>
            <a:picLocks noChangeAspect="1" noChangeArrowheads="1"/>
          </p:cNvPicPr>
          <p:nvPr/>
        </p:nvPicPr>
        <p:blipFill>
          <a:blip r:embed="rId3" cstate="print"/>
          <a:srcRect/>
          <a:stretch>
            <a:fillRect/>
          </a:stretch>
        </p:blipFill>
        <p:spPr bwMode="auto">
          <a:xfrm>
            <a:off x="1554957" y="1246585"/>
            <a:ext cx="6103144" cy="2284809"/>
          </a:xfrm>
          <a:prstGeom prst="rect">
            <a:avLst/>
          </a:prstGeom>
          <a:noFill/>
        </p:spPr>
      </p:pic>
    </p:spTree>
    <p:extLst>
      <p:ext uri="{BB962C8B-B14F-4D97-AF65-F5344CB8AC3E}">
        <p14:creationId xmlns:p14="http://schemas.microsoft.com/office/powerpoint/2010/main" val="26327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wipe(up)">
                                      <p:cBhvr>
                                        <p:cTn id="7" dur="10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493044" y="230982"/>
            <a:ext cx="6159104" cy="675085"/>
          </a:xfrm>
          <a:noFill/>
        </p:spPr>
        <p:txBody>
          <a:bodyPr/>
          <a:lstStyle/>
          <a:p>
            <a:r>
              <a:rPr lang="en-US" sz="2700"/>
              <a:t>Digital Camera Prototype Project Baseline Budget ($000)</a:t>
            </a:r>
          </a:p>
        </p:txBody>
      </p:sp>
      <p:pic>
        <p:nvPicPr>
          <p:cNvPr id="147460" name="Picture 4" descr="1308"/>
          <p:cNvPicPr>
            <a:picLocks noChangeAspect="1" noChangeArrowheads="1"/>
          </p:cNvPicPr>
          <p:nvPr/>
        </p:nvPicPr>
        <p:blipFill>
          <a:blip r:embed="rId3" cstate="print"/>
          <a:srcRect/>
          <a:stretch>
            <a:fillRect/>
          </a:stretch>
        </p:blipFill>
        <p:spPr bwMode="auto">
          <a:xfrm>
            <a:off x="1485901" y="994172"/>
            <a:ext cx="6241256" cy="2870597"/>
          </a:xfrm>
          <a:prstGeom prst="rect">
            <a:avLst/>
          </a:prstGeom>
          <a:noFill/>
        </p:spPr>
      </p:pic>
    </p:spTree>
    <p:extLst>
      <p:ext uri="{BB962C8B-B14F-4D97-AF65-F5344CB8AC3E}">
        <p14:creationId xmlns:p14="http://schemas.microsoft.com/office/powerpoint/2010/main" val="528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box(in)">
                                      <p:cBhvr>
                                        <p:cTn id="7" dur="1000"/>
                                        <p:tgtEl>
                                          <p:spTgt spid="14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22988" y="213123"/>
            <a:ext cx="8391329" cy="716756"/>
          </a:xfrm>
          <a:noFill/>
        </p:spPr>
        <p:txBody>
          <a:bodyPr/>
          <a:lstStyle/>
          <a:p>
            <a:r>
              <a:rPr lang="en-US" sz="2700" dirty="0"/>
              <a:t>Digital Camera Prototype Status Reports: Periods 1–3</a:t>
            </a:r>
          </a:p>
        </p:txBody>
      </p:sp>
      <p:pic>
        <p:nvPicPr>
          <p:cNvPr id="149508" name="Picture 4" descr="1302ta"/>
          <p:cNvPicPr>
            <a:picLocks noChangeAspect="1" noChangeArrowheads="1"/>
          </p:cNvPicPr>
          <p:nvPr/>
        </p:nvPicPr>
        <p:blipFill>
          <a:blip r:embed="rId3" cstate="print"/>
          <a:srcRect/>
          <a:stretch>
            <a:fillRect/>
          </a:stretch>
        </p:blipFill>
        <p:spPr bwMode="auto">
          <a:xfrm>
            <a:off x="1485900" y="798910"/>
            <a:ext cx="6103144" cy="3831431"/>
          </a:xfrm>
          <a:prstGeom prst="rect">
            <a:avLst/>
          </a:prstGeom>
          <a:noFill/>
        </p:spPr>
      </p:pic>
    </p:spTree>
    <p:extLst>
      <p:ext uri="{BB962C8B-B14F-4D97-AF65-F5344CB8AC3E}">
        <p14:creationId xmlns:p14="http://schemas.microsoft.com/office/powerpoint/2010/main" val="97058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9508"/>
                                        </p:tgtEl>
                                        <p:attrNameLst>
                                          <p:attrName>style.visibility</p:attrName>
                                        </p:attrNameLst>
                                      </p:cBhvr>
                                      <p:to>
                                        <p:strVal val="visible"/>
                                      </p:to>
                                    </p:set>
                                    <p:animEffect transition="in" filter="wipe(up)">
                                      <p:cBhvr>
                                        <p:cTn id="7" dur="1000"/>
                                        <p:tgtEl>
                                          <p:spTgt spid="149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487091" y="213123"/>
            <a:ext cx="6169819" cy="716756"/>
          </a:xfrm>
          <a:noFill/>
        </p:spPr>
        <p:txBody>
          <a:bodyPr/>
          <a:lstStyle/>
          <a:p>
            <a:r>
              <a:rPr lang="en-US" sz="2700"/>
              <a:t>Digital Camera Prototype Status Reports: Periods 4 &amp; 5</a:t>
            </a:r>
          </a:p>
        </p:txBody>
      </p:sp>
      <p:pic>
        <p:nvPicPr>
          <p:cNvPr id="151556" name="Picture 4" descr="1302tb"/>
          <p:cNvPicPr>
            <a:picLocks noChangeAspect="1" noChangeArrowheads="1"/>
          </p:cNvPicPr>
          <p:nvPr/>
        </p:nvPicPr>
        <p:blipFill>
          <a:blip r:embed="rId3" cstate="print"/>
          <a:srcRect/>
          <a:stretch>
            <a:fillRect/>
          </a:stretch>
        </p:blipFill>
        <p:spPr bwMode="auto">
          <a:xfrm>
            <a:off x="1396603" y="1035844"/>
            <a:ext cx="6261497" cy="3088481"/>
          </a:xfrm>
          <a:prstGeom prst="rect">
            <a:avLst/>
          </a:prstGeom>
          <a:noFill/>
        </p:spPr>
      </p:pic>
    </p:spTree>
    <p:extLst>
      <p:ext uri="{BB962C8B-B14F-4D97-AF65-F5344CB8AC3E}">
        <p14:creationId xmlns:p14="http://schemas.microsoft.com/office/powerpoint/2010/main" val="336491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1556"/>
                                        </p:tgtEl>
                                        <p:attrNameLst>
                                          <p:attrName>style.visibility</p:attrName>
                                        </p:attrNameLst>
                                      </p:cBhvr>
                                      <p:to>
                                        <p:strVal val="visible"/>
                                      </p:to>
                                    </p:set>
                                    <p:animEffect transition="in" filter="wipe(up)">
                                      <p:cBhvr>
                                        <p:cTn id="7" dur="1000"/>
                                        <p:tgtEl>
                                          <p:spTgt spid="151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487091" y="213123"/>
            <a:ext cx="6169819" cy="716756"/>
          </a:xfrm>
          <a:noFill/>
        </p:spPr>
        <p:txBody>
          <a:bodyPr/>
          <a:lstStyle/>
          <a:p>
            <a:r>
              <a:rPr lang="en-US" sz="2700"/>
              <a:t>Digital Camera Prototype Status Reports: Periods 6 &amp; 7</a:t>
            </a:r>
          </a:p>
        </p:txBody>
      </p:sp>
      <p:pic>
        <p:nvPicPr>
          <p:cNvPr id="153604" name="Picture 4" descr="1302tc"/>
          <p:cNvPicPr>
            <a:picLocks noChangeAspect="1" noChangeArrowheads="1"/>
          </p:cNvPicPr>
          <p:nvPr/>
        </p:nvPicPr>
        <p:blipFill>
          <a:blip r:embed="rId3" cstate="print"/>
          <a:srcRect/>
          <a:stretch>
            <a:fillRect/>
          </a:stretch>
        </p:blipFill>
        <p:spPr bwMode="auto">
          <a:xfrm>
            <a:off x="1478757" y="1058466"/>
            <a:ext cx="6060281" cy="3337322"/>
          </a:xfrm>
          <a:prstGeom prst="rect">
            <a:avLst/>
          </a:prstGeom>
          <a:noFill/>
        </p:spPr>
      </p:pic>
    </p:spTree>
    <p:extLst>
      <p:ext uri="{BB962C8B-B14F-4D97-AF65-F5344CB8AC3E}">
        <p14:creationId xmlns:p14="http://schemas.microsoft.com/office/powerpoint/2010/main" val="423048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wipe(up)">
                                      <p:cBhvr>
                                        <p:cTn id="7" dur="10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360785" y="213123"/>
            <a:ext cx="7296126" cy="716756"/>
          </a:xfrm>
          <a:noFill/>
        </p:spPr>
        <p:txBody>
          <a:bodyPr/>
          <a:lstStyle/>
          <a:p>
            <a:r>
              <a:rPr lang="en-US" sz="2700" dirty="0"/>
              <a:t>Digital Camera Prototype Summary Graph ($000)</a:t>
            </a:r>
          </a:p>
        </p:txBody>
      </p:sp>
      <p:pic>
        <p:nvPicPr>
          <p:cNvPr id="155652" name="Picture 4" descr="1309"/>
          <p:cNvPicPr>
            <a:picLocks noChangeAspect="1" noChangeArrowheads="1"/>
          </p:cNvPicPr>
          <p:nvPr/>
        </p:nvPicPr>
        <p:blipFill>
          <a:blip r:embed="rId3" cstate="print"/>
          <a:srcRect/>
          <a:stretch>
            <a:fillRect/>
          </a:stretch>
        </p:blipFill>
        <p:spPr bwMode="auto">
          <a:xfrm>
            <a:off x="2325292" y="866775"/>
            <a:ext cx="4468415" cy="3858816"/>
          </a:xfrm>
          <a:prstGeom prst="rect">
            <a:avLst/>
          </a:prstGeom>
          <a:noFill/>
        </p:spPr>
      </p:pic>
    </p:spTree>
    <p:extLst>
      <p:ext uri="{BB962C8B-B14F-4D97-AF65-F5344CB8AC3E}">
        <p14:creationId xmlns:p14="http://schemas.microsoft.com/office/powerpoint/2010/main" val="16688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strips(upRight)">
                                      <p:cBhvr>
                                        <p:cTn id="7" dur="10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501379" y="188119"/>
            <a:ext cx="6141244" cy="819150"/>
          </a:xfrm>
          <a:noFill/>
        </p:spPr>
        <p:txBody>
          <a:bodyPr/>
          <a:lstStyle/>
          <a:p>
            <a:r>
              <a:rPr lang="en-US" sz="2700"/>
              <a:t>Digital Camera Project-Tracking Gantt Chart </a:t>
            </a:r>
            <a:br>
              <a:rPr lang="en-US" sz="2700"/>
            </a:br>
            <a:r>
              <a:rPr lang="en-US" sz="2700"/>
              <a:t>Showing Status—Through Period 7 </a:t>
            </a:r>
          </a:p>
        </p:txBody>
      </p:sp>
      <p:pic>
        <p:nvPicPr>
          <p:cNvPr id="157700" name="Picture 4" descr="1310"/>
          <p:cNvPicPr>
            <a:picLocks noChangeAspect="1" noChangeArrowheads="1"/>
          </p:cNvPicPr>
          <p:nvPr/>
        </p:nvPicPr>
        <p:blipFill>
          <a:blip r:embed="rId3" cstate="print"/>
          <a:srcRect/>
          <a:stretch>
            <a:fillRect/>
          </a:stretch>
        </p:blipFill>
        <p:spPr bwMode="auto">
          <a:xfrm>
            <a:off x="1560910" y="1200150"/>
            <a:ext cx="5999559" cy="3389710"/>
          </a:xfrm>
          <a:prstGeom prst="rect">
            <a:avLst/>
          </a:prstGeom>
          <a:noFill/>
        </p:spPr>
      </p:pic>
    </p:spTree>
    <p:extLst>
      <p:ext uri="{BB962C8B-B14F-4D97-AF65-F5344CB8AC3E}">
        <p14:creationId xmlns:p14="http://schemas.microsoft.com/office/powerpoint/2010/main" val="381458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dissolve">
                                      <p:cBhvr>
                                        <p:cTn id="7" dur="10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1311"/>
          <p:cNvPicPr>
            <a:picLocks noChangeAspect="1" noChangeArrowheads="1"/>
          </p:cNvPicPr>
          <p:nvPr/>
        </p:nvPicPr>
        <p:blipFill>
          <a:blip r:embed="rId3" cstate="print"/>
          <a:srcRect/>
          <a:stretch>
            <a:fillRect/>
          </a:stretch>
        </p:blipFill>
        <p:spPr bwMode="auto">
          <a:xfrm>
            <a:off x="1828801" y="278607"/>
            <a:ext cx="5623322" cy="4350544"/>
          </a:xfrm>
          <a:prstGeom prst="rect">
            <a:avLst/>
          </a:prstGeom>
          <a:noFill/>
        </p:spPr>
      </p:pic>
      <p:sp>
        <p:nvSpPr>
          <p:cNvPr id="159747" name="Rectangle 3"/>
          <p:cNvSpPr>
            <a:spLocks noGrp="1" noChangeArrowheads="1"/>
          </p:cNvSpPr>
          <p:nvPr>
            <p:ph type="title"/>
          </p:nvPr>
        </p:nvSpPr>
        <p:spPr>
          <a:xfrm>
            <a:off x="1475185" y="252413"/>
            <a:ext cx="1451372" cy="896541"/>
          </a:xfrm>
          <a:noFill/>
        </p:spPr>
        <p:txBody>
          <a:bodyPr/>
          <a:lstStyle/>
          <a:p>
            <a:r>
              <a:rPr lang="en-US" sz="2100"/>
              <a:t>Project Rollup End Period 7 ($000)</a:t>
            </a:r>
          </a:p>
        </p:txBody>
      </p:sp>
    </p:spTree>
    <p:extLst>
      <p:ext uri="{BB962C8B-B14F-4D97-AF65-F5344CB8AC3E}">
        <p14:creationId xmlns:p14="http://schemas.microsoft.com/office/powerpoint/2010/main" val="366262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9746"/>
                                        </p:tgtEl>
                                        <p:attrNameLst>
                                          <p:attrName>style.visibility</p:attrName>
                                        </p:attrNameLst>
                                      </p:cBhvr>
                                      <p:to>
                                        <p:strVal val="visible"/>
                                      </p:to>
                                    </p:set>
                                    <p:animEffect transition="in" filter="strips(downRight)">
                                      <p:cBhvr>
                                        <p:cTn id="7" dur="1000"/>
                                        <p:tgtEl>
                                          <p:spTgt spid="159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t>Indexes to Monitor Progress</a:t>
            </a:r>
          </a:p>
        </p:txBody>
      </p:sp>
      <p:sp>
        <p:nvSpPr>
          <p:cNvPr id="161795" name="Rectangle 3"/>
          <p:cNvSpPr>
            <a:spLocks noGrp="1" noChangeArrowheads="1"/>
          </p:cNvSpPr>
          <p:nvPr>
            <p:ph type="body" idx="1"/>
          </p:nvPr>
        </p:nvSpPr>
        <p:spPr>
          <a:xfrm>
            <a:off x="1485900" y="1006079"/>
            <a:ext cx="6172200" cy="3588544"/>
          </a:xfrm>
        </p:spPr>
        <p:txBody>
          <a:bodyPr/>
          <a:lstStyle/>
          <a:p>
            <a:r>
              <a:rPr lang="en-US" sz="2100"/>
              <a:t>Performance Indexes</a:t>
            </a:r>
          </a:p>
          <a:p>
            <a:pPr lvl="1"/>
            <a:r>
              <a:rPr lang="en-US" sz="1800"/>
              <a:t>Cost Performance Index (</a:t>
            </a:r>
            <a:r>
              <a:rPr lang="en-US" sz="1800">
                <a:latin typeface="Tahoma" pitchFamily="34" charset="0"/>
              </a:rPr>
              <a:t>CPI</a:t>
            </a:r>
            <a:r>
              <a:rPr lang="en-US" sz="1800"/>
              <a:t>)</a:t>
            </a:r>
          </a:p>
          <a:p>
            <a:pPr lvl="2"/>
            <a:r>
              <a:rPr lang="en-US" sz="1500"/>
              <a:t>Measures the cost efficiency of work accomplished to date.</a:t>
            </a:r>
          </a:p>
          <a:p>
            <a:pPr lvl="2"/>
            <a:r>
              <a:rPr lang="en-US" sz="1500"/>
              <a:t>CPI = EV/AC</a:t>
            </a:r>
          </a:p>
          <a:p>
            <a:pPr lvl="1"/>
            <a:r>
              <a:rPr lang="en-US" sz="1800"/>
              <a:t>Scheduling Performance Index (</a:t>
            </a:r>
            <a:r>
              <a:rPr lang="en-US" sz="1800">
                <a:latin typeface="Tahoma" pitchFamily="34" charset="0"/>
              </a:rPr>
              <a:t>SPI</a:t>
            </a:r>
            <a:r>
              <a:rPr lang="en-US" sz="1800"/>
              <a:t>)</a:t>
            </a:r>
          </a:p>
          <a:p>
            <a:pPr lvl="2"/>
            <a:r>
              <a:rPr lang="en-US" sz="1500"/>
              <a:t>Measures scheduling efficiency</a:t>
            </a:r>
          </a:p>
          <a:p>
            <a:pPr lvl="2"/>
            <a:r>
              <a:rPr lang="en-US" sz="1500"/>
              <a:t>SPI = EV/PV</a:t>
            </a:r>
          </a:p>
          <a:p>
            <a:pPr lvl="1"/>
            <a:r>
              <a:rPr lang="en-US" sz="1800"/>
              <a:t>Percent Complete Indexes</a:t>
            </a:r>
          </a:p>
          <a:p>
            <a:pPr lvl="2"/>
            <a:r>
              <a:rPr lang="en-US" sz="1500"/>
              <a:t>Indicates how much of the work accomplished represents of the total budgeted (BAC) and actual (AC) dollars to date.</a:t>
            </a:r>
          </a:p>
          <a:p>
            <a:pPr lvl="2"/>
            <a:r>
              <a:rPr lang="en-US" sz="1500"/>
              <a:t>PCIB = EV/BAC </a:t>
            </a:r>
          </a:p>
          <a:p>
            <a:pPr lvl="2"/>
            <a:r>
              <a:rPr lang="en-US" sz="1500"/>
              <a:t>PCIC = AC/EAC</a:t>
            </a:r>
          </a:p>
        </p:txBody>
      </p:sp>
    </p:spTree>
    <p:extLst>
      <p:ext uri="{BB962C8B-B14F-4D97-AF65-F5344CB8AC3E}">
        <p14:creationId xmlns:p14="http://schemas.microsoft.com/office/powerpoint/2010/main" val="173852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485900" y="205979"/>
            <a:ext cx="6172200" cy="691753"/>
          </a:xfrm>
        </p:spPr>
        <p:txBody>
          <a:bodyPr/>
          <a:lstStyle/>
          <a:p>
            <a:r>
              <a:rPr lang="en-US" sz="2700"/>
              <a:t>Project Monitoring Information System</a:t>
            </a:r>
          </a:p>
        </p:txBody>
      </p:sp>
      <p:sp>
        <p:nvSpPr>
          <p:cNvPr id="108547" name="Rectangle 3"/>
          <p:cNvSpPr>
            <a:spLocks noGrp="1" noChangeArrowheads="1"/>
          </p:cNvSpPr>
          <p:nvPr>
            <p:ph type="body" idx="1"/>
          </p:nvPr>
        </p:nvSpPr>
        <p:spPr/>
        <p:txBody>
          <a:bodyPr/>
          <a:lstStyle/>
          <a:p>
            <a:r>
              <a:rPr lang="en-US" sz="2100"/>
              <a:t>Information System Structure</a:t>
            </a:r>
          </a:p>
          <a:p>
            <a:pPr lvl="1"/>
            <a:r>
              <a:rPr lang="en-US" sz="1800"/>
              <a:t>What data are collected?</a:t>
            </a:r>
          </a:p>
          <a:p>
            <a:pPr lvl="2">
              <a:spcBef>
                <a:spcPct val="50000"/>
              </a:spcBef>
            </a:pPr>
            <a:r>
              <a:rPr lang="en-US" sz="1500"/>
              <a:t>Current status of project (schedule and cost)</a:t>
            </a:r>
          </a:p>
          <a:p>
            <a:pPr lvl="2">
              <a:spcBef>
                <a:spcPct val="50000"/>
              </a:spcBef>
            </a:pPr>
            <a:r>
              <a:rPr lang="en-US" sz="1500"/>
              <a:t>Remaining cost to compete project</a:t>
            </a:r>
          </a:p>
          <a:p>
            <a:pPr lvl="2">
              <a:spcBef>
                <a:spcPct val="50000"/>
              </a:spcBef>
            </a:pPr>
            <a:r>
              <a:rPr lang="en-US" sz="1500"/>
              <a:t>Date that project will be complete</a:t>
            </a:r>
          </a:p>
          <a:p>
            <a:pPr lvl="2">
              <a:spcBef>
                <a:spcPct val="50000"/>
              </a:spcBef>
            </a:pPr>
            <a:r>
              <a:rPr lang="en-US" sz="1500"/>
              <a:t>Potential problems to be addressed now</a:t>
            </a:r>
          </a:p>
          <a:p>
            <a:pPr lvl="2">
              <a:spcBef>
                <a:spcPct val="50000"/>
              </a:spcBef>
            </a:pPr>
            <a:r>
              <a:rPr lang="en-US" sz="1500"/>
              <a:t>Out-of-control activities requiring intervention</a:t>
            </a:r>
          </a:p>
          <a:p>
            <a:pPr lvl="2">
              <a:spcBef>
                <a:spcPct val="50000"/>
              </a:spcBef>
            </a:pPr>
            <a:r>
              <a:rPr lang="en-US" sz="1500"/>
              <a:t>Cost and/or schedule overruns and the reasons for them</a:t>
            </a:r>
          </a:p>
          <a:p>
            <a:pPr lvl="2">
              <a:spcBef>
                <a:spcPct val="50000"/>
              </a:spcBef>
            </a:pPr>
            <a:r>
              <a:rPr lang="en-US" sz="1500"/>
              <a:t>Forecast of overruns at time of project completion</a:t>
            </a:r>
          </a:p>
        </p:txBody>
      </p:sp>
    </p:spTree>
    <p:extLst>
      <p:ext uri="{BB962C8B-B14F-4D97-AF65-F5344CB8AC3E}">
        <p14:creationId xmlns:p14="http://schemas.microsoft.com/office/powerpoint/2010/main" val="74307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ox(out)">
                                      <p:cBhvr>
                                        <p:cTn id="7" dur="500"/>
                                        <p:tgtEl>
                                          <p:spTgt spid="1085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547">
                                            <p:txEl>
                                              <p:pRg st="0" end="0"/>
                                            </p:txEl>
                                          </p:spTgt>
                                        </p:tgtEl>
                                        <p:attrNameLst>
                                          <p:attrName>style.visibility</p:attrName>
                                        </p:attrNameLst>
                                      </p:cBhvr>
                                      <p:to>
                                        <p:strVal val="visible"/>
                                      </p:to>
                                    </p:set>
                                    <p:animEffect transition="in" filter="wipe(left)">
                                      <p:cBhvr>
                                        <p:cTn id="12" dur="500"/>
                                        <p:tgtEl>
                                          <p:spTgt spid="108547">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8547">
                                            <p:txEl>
                                              <p:pRg st="1" end="1"/>
                                            </p:txEl>
                                          </p:spTgt>
                                        </p:tgtEl>
                                        <p:attrNameLst>
                                          <p:attrName>style.visibility</p:attrName>
                                        </p:attrNameLst>
                                      </p:cBhvr>
                                      <p:to>
                                        <p:strVal val="visible"/>
                                      </p:to>
                                    </p:set>
                                    <p:animEffect transition="in" filter="wipe(left)">
                                      <p:cBhvr>
                                        <p:cTn id="16" dur="500"/>
                                        <p:tgtEl>
                                          <p:spTgt spid="108547">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8547">
                                            <p:txEl>
                                              <p:pRg st="2" end="2"/>
                                            </p:txEl>
                                          </p:spTgt>
                                        </p:tgtEl>
                                        <p:attrNameLst>
                                          <p:attrName>style.visibility</p:attrName>
                                        </p:attrNameLst>
                                      </p:cBhvr>
                                      <p:to>
                                        <p:strVal val="visible"/>
                                      </p:to>
                                    </p:set>
                                    <p:animEffect transition="in" filter="wipe(left)">
                                      <p:cBhvr>
                                        <p:cTn id="20" dur="500"/>
                                        <p:tgtEl>
                                          <p:spTgt spid="108547">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8547">
                                            <p:txEl>
                                              <p:pRg st="3" end="3"/>
                                            </p:txEl>
                                          </p:spTgt>
                                        </p:tgtEl>
                                        <p:attrNameLst>
                                          <p:attrName>style.visibility</p:attrName>
                                        </p:attrNameLst>
                                      </p:cBhvr>
                                      <p:to>
                                        <p:strVal val="visible"/>
                                      </p:to>
                                    </p:set>
                                    <p:animEffect transition="in" filter="wipe(left)">
                                      <p:cBhvr>
                                        <p:cTn id="24" dur="500"/>
                                        <p:tgtEl>
                                          <p:spTgt spid="108547">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08547">
                                            <p:txEl>
                                              <p:pRg st="4" end="4"/>
                                            </p:txEl>
                                          </p:spTgt>
                                        </p:tgtEl>
                                        <p:attrNameLst>
                                          <p:attrName>style.visibility</p:attrName>
                                        </p:attrNameLst>
                                      </p:cBhvr>
                                      <p:to>
                                        <p:strVal val="visible"/>
                                      </p:to>
                                    </p:set>
                                    <p:animEffect transition="in" filter="wipe(left)">
                                      <p:cBhvr>
                                        <p:cTn id="28" dur="500"/>
                                        <p:tgtEl>
                                          <p:spTgt spid="108547">
                                            <p:txEl>
                                              <p:pRg st="4" end="4"/>
                                            </p:txEl>
                                          </p:spTgt>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08547">
                                            <p:txEl>
                                              <p:pRg st="5" end="5"/>
                                            </p:txEl>
                                          </p:spTgt>
                                        </p:tgtEl>
                                        <p:attrNameLst>
                                          <p:attrName>style.visibility</p:attrName>
                                        </p:attrNameLst>
                                      </p:cBhvr>
                                      <p:to>
                                        <p:strVal val="visible"/>
                                      </p:to>
                                    </p:set>
                                    <p:animEffect transition="in" filter="wipe(left)">
                                      <p:cBhvr>
                                        <p:cTn id="32" dur="500"/>
                                        <p:tgtEl>
                                          <p:spTgt spid="108547">
                                            <p:txEl>
                                              <p:pRg st="5" end="5"/>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08547">
                                            <p:txEl>
                                              <p:pRg st="6" end="6"/>
                                            </p:txEl>
                                          </p:spTgt>
                                        </p:tgtEl>
                                        <p:attrNameLst>
                                          <p:attrName>style.visibility</p:attrName>
                                        </p:attrNameLst>
                                      </p:cBhvr>
                                      <p:to>
                                        <p:strVal val="visible"/>
                                      </p:to>
                                    </p:set>
                                    <p:animEffect transition="in" filter="wipe(left)">
                                      <p:cBhvr>
                                        <p:cTn id="36" dur="500"/>
                                        <p:tgtEl>
                                          <p:spTgt spid="108547">
                                            <p:txEl>
                                              <p:pRg st="6" end="6"/>
                                            </p:txEl>
                                          </p:spTgt>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08547">
                                            <p:txEl>
                                              <p:pRg st="7" end="7"/>
                                            </p:txEl>
                                          </p:spTgt>
                                        </p:tgtEl>
                                        <p:attrNameLst>
                                          <p:attrName>style.visibility</p:attrName>
                                        </p:attrNameLst>
                                      </p:cBhvr>
                                      <p:to>
                                        <p:strVal val="visible"/>
                                      </p:to>
                                    </p:set>
                                    <p:animEffect transition="in" filter="wipe(left)">
                                      <p:cBhvr>
                                        <p:cTn id="40" dur="500"/>
                                        <p:tgtEl>
                                          <p:spTgt spid="108547">
                                            <p:txEl>
                                              <p:pRg st="7" end="7"/>
                                            </p:txEl>
                                          </p:spTgt>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8547">
                                            <p:txEl>
                                              <p:pRg st="8" end="8"/>
                                            </p:txEl>
                                          </p:spTgt>
                                        </p:tgtEl>
                                        <p:attrNameLst>
                                          <p:attrName>style.visibility</p:attrName>
                                        </p:attrNameLst>
                                      </p:cBhvr>
                                      <p:to>
                                        <p:strVal val="visible"/>
                                      </p:to>
                                    </p:set>
                                    <p:animEffect transition="in" filter="wipe(left)">
                                      <p:cBhvr>
                                        <p:cTn id="44" dur="500"/>
                                        <p:tgtEl>
                                          <p:spTgt spid="1085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nimBg="1" autoUpdateAnimBg="0"/>
      <p:bldP spid="10854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484710" y="209550"/>
            <a:ext cx="6174581" cy="788194"/>
          </a:xfrm>
          <a:noFill/>
        </p:spPr>
        <p:txBody>
          <a:bodyPr/>
          <a:lstStyle/>
          <a:p>
            <a:r>
              <a:rPr lang="en-US" sz="3000"/>
              <a:t>Interpretation of Indexes</a:t>
            </a:r>
          </a:p>
        </p:txBody>
      </p:sp>
      <p:graphicFrame>
        <p:nvGraphicFramePr>
          <p:cNvPr id="163862" name="Group 22"/>
          <p:cNvGraphicFramePr>
            <a:graphicFrameLocks noGrp="1"/>
          </p:cNvGraphicFramePr>
          <p:nvPr/>
        </p:nvGraphicFramePr>
        <p:xfrm>
          <a:off x="1622823" y="1200151"/>
          <a:ext cx="6035278" cy="2229326"/>
        </p:xfrm>
        <a:graphic>
          <a:graphicData uri="http://schemas.openxmlformats.org/drawingml/2006/table">
            <a:tbl>
              <a:tblPr/>
              <a:tblGrid>
                <a:gridCol w="1684734">
                  <a:extLst>
                    <a:ext uri="{9D8B030D-6E8A-4147-A177-3AD203B41FA5}">
                      <a16:colId xmlns:a16="http://schemas.microsoft.com/office/drawing/2014/main" val="20000"/>
                    </a:ext>
                  </a:extLst>
                </a:gridCol>
                <a:gridCol w="1950244">
                  <a:extLst>
                    <a:ext uri="{9D8B030D-6E8A-4147-A177-3AD203B41FA5}">
                      <a16:colId xmlns:a16="http://schemas.microsoft.com/office/drawing/2014/main" val="20001"/>
                    </a:ext>
                  </a:extLst>
                </a:gridCol>
                <a:gridCol w="2400300">
                  <a:extLst>
                    <a:ext uri="{9D8B030D-6E8A-4147-A177-3AD203B41FA5}">
                      <a16:colId xmlns:a16="http://schemas.microsoft.com/office/drawing/2014/main" val="20002"/>
                    </a:ext>
                  </a:extLst>
                </a:gridCol>
              </a:tblGrid>
              <a:tr h="52625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Index </a:t>
                      </a:r>
                    </a:p>
                  </a:txBody>
                  <a:tcPr marL="68580" marR="68580" marT="34290" marB="68580"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Cost (CPI) </a:t>
                      </a:r>
                    </a:p>
                  </a:txBody>
                  <a:tcPr marL="68580" marR="68580" marT="34290" marB="6858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Schedule (SPI) </a:t>
                      </a:r>
                    </a:p>
                  </a:txBody>
                  <a:tcPr marL="68580" marR="68580" marT="34290" marB="6858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439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&gt;1.00</a:t>
                      </a:r>
                    </a:p>
                  </a:txBody>
                  <a:tcPr marL="68580" marR="68580" marT="68580" marB="34290"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Under cost</a:t>
                      </a:r>
                    </a:p>
                  </a:txBody>
                  <a:tcPr marL="68580" marR="68580" marT="68580" marB="3429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Ahead of schedule </a:t>
                      </a:r>
                    </a:p>
                  </a:txBody>
                  <a:tcPr marL="68580" marR="68580" marT="68580" marB="34290"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434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=1.00</a:t>
                      </a:r>
                    </a:p>
                  </a:txBody>
                  <a:tcPr marL="68580" marR="68580" marT="34290" marB="34290" anchor="b"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On cost</a:t>
                      </a:r>
                    </a:p>
                  </a:txBody>
                  <a:tcPr marL="68580" marR="68580" marT="34290" marB="3429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On schedule</a:t>
                      </a:r>
                    </a:p>
                  </a:txBody>
                  <a:tcPr marL="68580" marR="68580" marT="34290" marB="3429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3434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&lt;1.00</a:t>
                      </a:r>
                    </a:p>
                  </a:txBody>
                  <a:tcPr marL="68580" marR="68580" marT="34290" marB="34290" anchor="b"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Over cost</a:t>
                      </a:r>
                    </a:p>
                  </a:txBody>
                  <a:tcPr marL="68580" marR="68580" marT="34290" marB="34290"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Behind schedule </a:t>
                      </a:r>
                    </a:p>
                  </a:txBody>
                  <a:tcPr marL="68580" marR="68580" marT="34290" marB="3429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70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3862"/>
                                        </p:tgtEl>
                                        <p:attrNameLst>
                                          <p:attrName>style.visibility</p:attrName>
                                        </p:attrNameLst>
                                      </p:cBhvr>
                                      <p:to>
                                        <p:strVal val="visible"/>
                                      </p:to>
                                    </p:set>
                                    <p:animEffect transition="in" filter="wipe(down)">
                                      <p:cBhvr>
                                        <p:cTn id="7" dur="1000"/>
                                        <p:tgtEl>
                                          <p:spTgt spid="163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1312"/>
          <p:cNvPicPr>
            <a:picLocks noChangeAspect="1" noChangeArrowheads="1"/>
          </p:cNvPicPr>
          <p:nvPr/>
        </p:nvPicPr>
        <p:blipFill>
          <a:blip r:embed="rId3" cstate="print"/>
          <a:srcRect/>
          <a:stretch>
            <a:fillRect/>
          </a:stretch>
        </p:blipFill>
        <p:spPr bwMode="auto">
          <a:xfrm>
            <a:off x="2308623" y="445294"/>
            <a:ext cx="3779044" cy="4331494"/>
          </a:xfrm>
          <a:prstGeom prst="rect">
            <a:avLst/>
          </a:prstGeom>
          <a:noFill/>
        </p:spPr>
      </p:pic>
      <p:sp>
        <p:nvSpPr>
          <p:cNvPr id="165891" name="Rectangle 3"/>
          <p:cNvSpPr>
            <a:spLocks noGrp="1" noChangeArrowheads="1"/>
          </p:cNvSpPr>
          <p:nvPr>
            <p:ph type="title"/>
          </p:nvPr>
        </p:nvSpPr>
        <p:spPr>
          <a:xfrm>
            <a:off x="5806678" y="496491"/>
            <a:ext cx="2323395" cy="921544"/>
          </a:xfrm>
          <a:noFill/>
        </p:spPr>
        <p:txBody>
          <a:bodyPr/>
          <a:lstStyle/>
          <a:p>
            <a:r>
              <a:rPr lang="en-US" sz="3000" dirty="0"/>
              <a:t>Indexes </a:t>
            </a:r>
            <a:br>
              <a:rPr lang="en-US" sz="3000" dirty="0"/>
            </a:br>
            <a:r>
              <a:rPr lang="en-US" sz="3000" dirty="0"/>
              <a:t>Periods 1–7</a:t>
            </a:r>
          </a:p>
        </p:txBody>
      </p:sp>
    </p:spTree>
    <p:extLst>
      <p:ext uri="{BB962C8B-B14F-4D97-AF65-F5344CB8AC3E}">
        <p14:creationId xmlns:p14="http://schemas.microsoft.com/office/powerpoint/2010/main" val="37348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strips(upRight)">
                                      <p:cBhvr>
                                        <p:cTn id="7" dur="1000"/>
                                        <p:tgtEl>
                                          <p:spTgt spid="16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t>Additional Earned Value Rules</a:t>
            </a:r>
          </a:p>
        </p:txBody>
      </p:sp>
      <p:sp>
        <p:nvSpPr>
          <p:cNvPr id="167939" name="Rectangle 3"/>
          <p:cNvSpPr>
            <a:spLocks noGrp="1" noChangeArrowheads="1"/>
          </p:cNvSpPr>
          <p:nvPr>
            <p:ph type="body" idx="1"/>
          </p:nvPr>
        </p:nvSpPr>
        <p:spPr>
          <a:xfrm>
            <a:off x="1231900" y="1046719"/>
            <a:ext cx="6814820" cy="3588544"/>
          </a:xfrm>
        </p:spPr>
        <p:txBody>
          <a:bodyPr/>
          <a:lstStyle/>
          <a:p>
            <a:pPr>
              <a:spcBef>
                <a:spcPct val="30000"/>
              </a:spcBef>
            </a:pPr>
            <a:r>
              <a:rPr lang="en-US" sz="2100" dirty="0"/>
              <a:t>Rules applied to short-duration activities and/or small-cost activities</a:t>
            </a:r>
          </a:p>
          <a:p>
            <a:pPr lvl="1">
              <a:spcBef>
                <a:spcPct val="30000"/>
              </a:spcBef>
            </a:pPr>
            <a:r>
              <a:rPr lang="en-US" sz="1800" dirty="0"/>
              <a:t>0/100 percent rule: based on amount of completed work</a:t>
            </a:r>
          </a:p>
          <a:p>
            <a:pPr lvl="2">
              <a:spcBef>
                <a:spcPct val="30000"/>
              </a:spcBef>
            </a:pPr>
            <a:r>
              <a:rPr lang="en-US" sz="1500" dirty="0"/>
              <a:t>Assumes 100 % of budget credit is earned at once and only when the work is completed.</a:t>
            </a:r>
          </a:p>
          <a:p>
            <a:pPr lvl="1">
              <a:spcBef>
                <a:spcPct val="30000"/>
              </a:spcBef>
            </a:pPr>
            <a:r>
              <a:rPr lang="en-US" sz="1800" dirty="0"/>
              <a:t>50/50 rule: has the problem of inflating the actual schedule</a:t>
            </a:r>
          </a:p>
          <a:p>
            <a:pPr lvl="2">
              <a:spcBef>
                <a:spcPct val="30000"/>
              </a:spcBef>
            </a:pPr>
            <a:r>
              <a:rPr lang="en-US" sz="1500" dirty="0"/>
              <a:t>Allows for 50% of the value of the work package budget to be earned when it is started and 50% to be earned when the package is completed.</a:t>
            </a:r>
          </a:p>
          <a:p>
            <a:pPr lvl="1">
              <a:spcBef>
                <a:spcPct val="30000"/>
              </a:spcBef>
            </a:pPr>
            <a:r>
              <a:rPr lang="en-US" sz="1800" dirty="0"/>
              <a:t>Percent complete with weighted monitoring gates</a:t>
            </a:r>
          </a:p>
          <a:p>
            <a:pPr lvl="2">
              <a:spcBef>
                <a:spcPct val="30000"/>
              </a:spcBef>
            </a:pPr>
            <a:r>
              <a:rPr lang="en-US" sz="1500" dirty="0"/>
              <a:t>Uses subjective estimated percent complete in combination with hard, tangible monitoring points.</a:t>
            </a:r>
          </a:p>
        </p:txBody>
      </p:sp>
    </p:spTree>
    <p:extLst>
      <p:ext uri="{BB962C8B-B14F-4D97-AF65-F5344CB8AC3E}">
        <p14:creationId xmlns:p14="http://schemas.microsoft.com/office/powerpoint/2010/main" val="1508312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Forecasting Final Project Cost</a:t>
            </a:r>
          </a:p>
        </p:txBody>
      </p:sp>
      <p:sp>
        <p:nvSpPr>
          <p:cNvPr id="169987" name="Rectangle 3"/>
          <p:cNvSpPr>
            <a:spLocks noGrp="1" noChangeArrowheads="1"/>
          </p:cNvSpPr>
          <p:nvPr>
            <p:ph type="body" idx="1"/>
          </p:nvPr>
        </p:nvSpPr>
        <p:spPr>
          <a:xfrm>
            <a:off x="1485900" y="1006079"/>
            <a:ext cx="6172200" cy="3588544"/>
          </a:xfrm>
        </p:spPr>
        <p:txBody>
          <a:bodyPr/>
          <a:lstStyle/>
          <a:p>
            <a:r>
              <a:rPr lang="en-US" dirty="0"/>
              <a:t>Methods used to revise estimates of future project costs:</a:t>
            </a:r>
          </a:p>
          <a:p>
            <a:pPr lvl="1"/>
            <a:r>
              <a:rPr lang="en-US" dirty="0" err="1"/>
              <a:t>EAC</a:t>
            </a:r>
            <a:r>
              <a:rPr lang="en-US" sz="3000" baseline="-25000" dirty="0" err="1"/>
              <a:t>re</a:t>
            </a:r>
            <a:endParaRPr lang="en-US" sz="3000" baseline="-25000" dirty="0"/>
          </a:p>
          <a:p>
            <a:pPr lvl="2"/>
            <a:r>
              <a:rPr lang="en-US" dirty="0"/>
              <a:t>Allows experts in the field to change original baseline durations and costs because new information tells them </a:t>
            </a:r>
            <a:br>
              <a:rPr lang="en-US" dirty="0"/>
            </a:br>
            <a:r>
              <a:rPr lang="en-US" dirty="0"/>
              <a:t>the original estimates are not accurate.</a:t>
            </a:r>
          </a:p>
          <a:p>
            <a:pPr lvl="1"/>
            <a:r>
              <a:rPr lang="en-US" dirty="0" err="1">
                <a:solidFill>
                  <a:srgbClr val="FF0000"/>
                </a:solidFill>
              </a:rPr>
              <a:t>EAC</a:t>
            </a:r>
            <a:r>
              <a:rPr lang="en-US" sz="3000" baseline="-25000" dirty="0" err="1">
                <a:solidFill>
                  <a:srgbClr val="FF0000"/>
                </a:solidFill>
              </a:rPr>
              <a:t>f</a:t>
            </a:r>
            <a:endParaRPr lang="en-US" sz="3000" baseline="-25000" dirty="0">
              <a:solidFill>
                <a:srgbClr val="FF0000"/>
              </a:solidFill>
            </a:endParaRPr>
          </a:p>
          <a:p>
            <a:pPr lvl="2"/>
            <a:r>
              <a:rPr lang="en-US" dirty="0"/>
              <a:t>Uses actual costs-to-date plus an efficiency index to project final costs in large projects where the original budget is unreliable.</a:t>
            </a:r>
            <a:endParaRPr lang="en-US" sz="2700" baseline="-25000" dirty="0"/>
          </a:p>
        </p:txBody>
      </p:sp>
    </p:spTree>
    <p:extLst>
      <p:ext uri="{BB962C8B-B14F-4D97-AF65-F5344CB8AC3E}">
        <p14:creationId xmlns:p14="http://schemas.microsoft.com/office/powerpoint/2010/main" val="1921449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514475" y="195263"/>
            <a:ext cx="6115050" cy="669131"/>
          </a:xfrm>
        </p:spPr>
        <p:txBody>
          <a:bodyPr/>
          <a:lstStyle/>
          <a:p>
            <a:r>
              <a:rPr lang="en-US"/>
              <a:t>Forecasting Model: EAC</a:t>
            </a:r>
            <a:r>
              <a:rPr lang="en-US" sz="3600" baseline="-25000"/>
              <a:t>f</a:t>
            </a:r>
            <a:endParaRPr lang="en-US"/>
          </a:p>
        </p:txBody>
      </p:sp>
      <p:grpSp>
        <p:nvGrpSpPr>
          <p:cNvPr id="172035" name="Group 3"/>
          <p:cNvGrpSpPr>
            <a:grpSpLocks/>
          </p:cNvGrpSpPr>
          <p:nvPr/>
        </p:nvGrpSpPr>
        <p:grpSpPr bwMode="auto">
          <a:xfrm>
            <a:off x="1554957" y="1153716"/>
            <a:ext cx="5966222" cy="2995613"/>
            <a:chOff x="346" y="969"/>
            <a:chExt cx="5011" cy="2516"/>
          </a:xfrm>
        </p:grpSpPr>
        <p:sp>
          <p:nvSpPr>
            <p:cNvPr id="172036" name="Rectangle 4"/>
            <p:cNvSpPr>
              <a:spLocks noChangeArrowheads="1"/>
            </p:cNvSpPr>
            <p:nvPr/>
          </p:nvSpPr>
          <p:spPr bwMode="auto">
            <a:xfrm>
              <a:off x="816" y="969"/>
              <a:ext cx="4121" cy="349"/>
            </a:xfrm>
            <a:prstGeom prst="rect">
              <a:avLst/>
            </a:prstGeom>
            <a:noFill/>
            <a:ln w="9525">
              <a:noFill/>
              <a:miter lim="800000"/>
              <a:headEnd/>
              <a:tailEnd/>
            </a:ln>
            <a:effectLst/>
          </p:spPr>
          <p:txBody>
            <a:bodyPr wrap="none">
              <a:spAutoFit/>
            </a:bodyPr>
            <a:lstStyle/>
            <a:p>
              <a:pPr algn="ctr"/>
              <a:r>
                <a:rPr lang="en-US" sz="2100">
                  <a:solidFill>
                    <a:srgbClr val="5F5F5F"/>
                  </a:solidFill>
                </a:rPr>
                <a:t>The equation for this forecasting model:</a:t>
              </a:r>
            </a:p>
          </p:txBody>
        </p:sp>
        <p:pic>
          <p:nvPicPr>
            <p:cNvPr id="172037" name="Picture 5"/>
            <p:cNvPicPr>
              <a:picLocks noChangeAspect="1" noChangeArrowheads="1"/>
            </p:cNvPicPr>
            <p:nvPr/>
          </p:nvPicPr>
          <p:blipFill>
            <a:blip r:embed="rId3" cstate="print"/>
            <a:srcRect/>
            <a:stretch>
              <a:fillRect/>
            </a:stretch>
          </p:blipFill>
          <p:spPr bwMode="auto">
            <a:xfrm>
              <a:off x="346" y="1375"/>
              <a:ext cx="5011" cy="2110"/>
            </a:xfrm>
            <a:prstGeom prst="rect">
              <a:avLst/>
            </a:prstGeom>
            <a:noFill/>
            <a:ln w="9525">
              <a:noFill/>
              <a:miter lim="800000"/>
              <a:headEnd/>
              <a:tailEnd/>
            </a:ln>
            <a:effectLst/>
          </p:spPr>
        </p:pic>
      </p:grpSp>
      <p:sp>
        <p:nvSpPr>
          <p:cNvPr id="2" name="文本框 1">
            <a:extLst>
              <a:ext uri="{FF2B5EF4-FFF2-40B4-BE49-F238E27FC236}">
                <a16:creationId xmlns:a16="http://schemas.microsoft.com/office/drawing/2014/main" id="{453EF1D7-E515-3740-9A7C-B410F9AC92E4}"/>
              </a:ext>
            </a:extLst>
          </p:cNvPr>
          <p:cNvSpPr txBox="1"/>
          <p:nvPr/>
        </p:nvSpPr>
        <p:spPr>
          <a:xfrm>
            <a:off x="2519680" y="2052320"/>
            <a:ext cx="873760" cy="369332"/>
          </a:xfrm>
          <a:prstGeom prst="rect">
            <a:avLst/>
          </a:prstGeom>
          <a:noFill/>
        </p:spPr>
        <p:txBody>
          <a:bodyPr wrap="square" rtlCol="0">
            <a:spAutoFit/>
          </a:bodyPr>
          <a:lstStyle/>
          <a:p>
            <a:r>
              <a:rPr kumimoji="1" lang="en-US" altLang="zh-CN" dirty="0"/>
              <a:t>ETC</a:t>
            </a:r>
            <a:endParaRPr kumimoji="1" lang="zh-CN" altLang="en-US" dirty="0"/>
          </a:p>
        </p:txBody>
      </p:sp>
      <p:cxnSp>
        <p:nvCxnSpPr>
          <p:cNvPr id="4" name="直线连接符 3">
            <a:extLst>
              <a:ext uri="{FF2B5EF4-FFF2-40B4-BE49-F238E27FC236}">
                <a16:creationId xmlns:a16="http://schemas.microsoft.com/office/drawing/2014/main" id="{8525027C-61F7-C246-8A23-0010FD8D2A41}"/>
              </a:ext>
            </a:extLst>
          </p:cNvPr>
          <p:cNvCxnSpPr>
            <a:cxnSpLocks/>
          </p:cNvCxnSpPr>
          <p:nvPr/>
        </p:nvCxnSpPr>
        <p:spPr>
          <a:xfrm>
            <a:off x="3159760" y="2204720"/>
            <a:ext cx="4572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42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wipe(up)">
                                      <p:cBhvr>
                                        <p:cTn id="7" dur="10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1301e"/>
          <p:cNvPicPr>
            <a:picLocks noChangeAspect="1" noChangeArrowheads="1"/>
          </p:cNvPicPr>
          <p:nvPr/>
        </p:nvPicPr>
        <p:blipFill>
          <a:blip r:embed="rId3" cstate="print"/>
          <a:srcRect/>
          <a:stretch>
            <a:fillRect/>
          </a:stretch>
        </p:blipFill>
        <p:spPr bwMode="auto">
          <a:xfrm>
            <a:off x="1613298" y="417910"/>
            <a:ext cx="5011340" cy="4218384"/>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sp>
        <p:nvSpPr>
          <p:cNvPr id="174083" name="Rectangle 3"/>
          <p:cNvSpPr>
            <a:spLocks noGrp="1" noChangeArrowheads="1"/>
          </p:cNvSpPr>
          <p:nvPr>
            <p:ph type="title"/>
          </p:nvPr>
        </p:nvSpPr>
        <p:spPr>
          <a:xfrm>
            <a:off x="6786563" y="411957"/>
            <a:ext cx="1393274" cy="1332310"/>
          </a:xfrm>
          <a:noFill/>
        </p:spPr>
        <p:txBody>
          <a:bodyPr/>
          <a:lstStyle/>
          <a:p>
            <a:r>
              <a:rPr lang="en-US" sz="2100" dirty="0"/>
              <a:t>Monthly Status Report</a:t>
            </a:r>
          </a:p>
        </p:txBody>
      </p:sp>
    </p:spTree>
    <p:extLst>
      <p:ext uri="{BB962C8B-B14F-4D97-AF65-F5344CB8AC3E}">
        <p14:creationId xmlns:p14="http://schemas.microsoft.com/office/powerpoint/2010/main" val="33532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wipe(up)">
                                      <p:cBhvr>
                                        <p:cTn id="7" dur="1000"/>
                                        <p:tgtEl>
                                          <p:spTgt spid="174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484710" y="205979"/>
            <a:ext cx="6174581" cy="857250"/>
          </a:xfrm>
          <a:noFill/>
        </p:spPr>
        <p:txBody>
          <a:bodyPr/>
          <a:lstStyle/>
          <a:p>
            <a:r>
              <a:rPr lang="en-US"/>
              <a:t>Other Control Issues</a:t>
            </a:r>
          </a:p>
        </p:txBody>
      </p:sp>
      <p:sp>
        <p:nvSpPr>
          <p:cNvPr id="176131" name="Freeform 3"/>
          <p:cNvSpPr>
            <a:spLocks/>
          </p:cNvSpPr>
          <p:nvPr/>
        </p:nvSpPr>
        <p:spPr bwMode="blackWhite">
          <a:xfrm>
            <a:off x="2788444" y="1749028"/>
            <a:ext cx="514350" cy="498872"/>
          </a:xfrm>
          <a:custGeom>
            <a:avLst/>
            <a:gdLst/>
            <a:ahLst/>
            <a:cxnLst>
              <a:cxn ang="0">
                <a:pos x="0" y="0"/>
              </a:cxn>
              <a:cxn ang="0">
                <a:pos x="0" y="816"/>
              </a:cxn>
              <a:cxn ang="0">
                <a:pos x="816" y="816"/>
              </a:cxn>
            </a:cxnLst>
            <a:rect l="0" t="0" r="r" b="b"/>
            <a:pathLst>
              <a:path w="816" h="816">
                <a:moveTo>
                  <a:pt x="0" y="0"/>
                </a:moveTo>
                <a:lnTo>
                  <a:pt x="0" y="816"/>
                </a:lnTo>
                <a:lnTo>
                  <a:pt x="816" y="816"/>
                </a:lnTo>
              </a:path>
            </a:pathLst>
          </a:custGeom>
          <a:noFill/>
          <a:ln w="57150" cmpd="sng">
            <a:solidFill>
              <a:srgbClr val="CC3300"/>
            </a:solidFill>
            <a:round/>
            <a:headEnd/>
            <a:tailEnd type="stealth" w="med" len="med"/>
          </a:ln>
          <a:effectLst/>
        </p:spPr>
        <p:txBody>
          <a:bodyPr wrap="none" anchor="ctr"/>
          <a:lstStyle/>
          <a:p>
            <a:endParaRPr lang="en-AU"/>
          </a:p>
        </p:txBody>
      </p:sp>
      <p:sp>
        <p:nvSpPr>
          <p:cNvPr id="176132" name="AutoShape 4"/>
          <p:cNvSpPr>
            <a:spLocks noChangeArrowheads="1"/>
          </p:cNvSpPr>
          <p:nvPr/>
        </p:nvSpPr>
        <p:spPr bwMode="blackWhite">
          <a:xfrm>
            <a:off x="1726406" y="1319213"/>
            <a:ext cx="5659041" cy="459700"/>
          </a:xfrm>
          <a:prstGeom prst="roundRect">
            <a:avLst>
              <a:gd name="adj" fmla="val 16667"/>
            </a:avLst>
          </a:prstGeom>
          <a:solidFill>
            <a:srgbClr val="FFFFFF"/>
          </a:solidFill>
          <a:ln w="28575">
            <a:solidFill>
              <a:schemeClr val="bg2"/>
            </a:solidFill>
            <a:round/>
            <a:headEnd/>
            <a:tailEnd/>
          </a:ln>
          <a:effectLst>
            <a:outerShdw dist="107763" dir="2700000" algn="ctr" rotWithShape="0">
              <a:schemeClr val="folHlink">
                <a:alpha val="50000"/>
              </a:schemeClr>
            </a:outerShdw>
          </a:effectLst>
        </p:spPr>
        <p:txBody>
          <a:bodyPr>
            <a:spAutoFit/>
          </a:bodyPr>
          <a:lstStyle/>
          <a:p>
            <a:pPr algn="ctr" eaLnBrk="0" hangingPunct="0">
              <a:spcBef>
                <a:spcPct val="50000"/>
              </a:spcBef>
            </a:pPr>
            <a:r>
              <a:rPr lang="en-US" sz="2100" b="1"/>
              <a:t>Issues In Maintaining Control Of Projects</a:t>
            </a:r>
          </a:p>
        </p:txBody>
      </p:sp>
      <p:sp>
        <p:nvSpPr>
          <p:cNvPr id="176133" name="AutoShape 5"/>
          <p:cNvSpPr>
            <a:spLocks noChangeArrowheads="1"/>
          </p:cNvSpPr>
          <p:nvPr/>
        </p:nvSpPr>
        <p:spPr bwMode="blackWhite">
          <a:xfrm>
            <a:off x="3302794" y="2024063"/>
            <a:ext cx="1749029" cy="426244"/>
          </a:xfrm>
          <a:prstGeom prst="roundRect">
            <a:avLst>
              <a:gd name="adj" fmla="val 16667"/>
            </a:avLst>
          </a:prstGeom>
          <a:solidFill>
            <a:srgbClr val="FFFFFF"/>
          </a:solidFill>
          <a:ln w="19050">
            <a:solidFill>
              <a:schemeClr val="bg2"/>
            </a:solidFill>
            <a:round/>
            <a:headEnd/>
            <a:tailEnd/>
          </a:ln>
          <a:effectLst>
            <a:outerShdw dist="107763" dir="2700000" algn="ctr" rotWithShape="0">
              <a:schemeClr val="folHlink">
                <a:alpha val="50000"/>
              </a:schemeClr>
            </a:outerShdw>
          </a:effectLst>
        </p:spPr>
        <p:txBody>
          <a:bodyPr wrap="none" anchor="ctr"/>
          <a:lstStyle/>
          <a:p>
            <a:pPr eaLnBrk="0" hangingPunct="0">
              <a:spcBef>
                <a:spcPct val="50000"/>
              </a:spcBef>
            </a:pPr>
            <a:r>
              <a:rPr lang="en-US" b="1"/>
              <a:t>Scope Creep</a:t>
            </a:r>
          </a:p>
        </p:txBody>
      </p:sp>
      <p:sp>
        <p:nvSpPr>
          <p:cNvPr id="176134" name="Freeform 6"/>
          <p:cNvSpPr>
            <a:spLocks/>
          </p:cNvSpPr>
          <p:nvPr/>
        </p:nvSpPr>
        <p:spPr bwMode="blackWhite">
          <a:xfrm>
            <a:off x="2788444" y="2160985"/>
            <a:ext cx="514350" cy="708422"/>
          </a:xfrm>
          <a:custGeom>
            <a:avLst/>
            <a:gdLst/>
            <a:ahLst/>
            <a:cxnLst>
              <a:cxn ang="0">
                <a:pos x="0" y="0"/>
              </a:cxn>
              <a:cxn ang="0">
                <a:pos x="0" y="816"/>
              </a:cxn>
              <a:cxn ang="0">
                <a:pos x="816" y="816"/>
              </a:cxn>
            </a:cxnLst>
            <a:rect l="0" t="0" r="r" b="b"/>
            <a:pathLst>
              <a:path w="816" h="816">
                <a:moveTo>
                  <a:pt x="0" y="0"/>
                </a:moveTo>
                <a:lnTo>
                  <a:pt x="0" y="816"/>
                </a:lnTo>
                <a:lnTo>
                  <a:pt x="816" y="816"/>
                </a:lnTo>
              </a:path>
            </a:pathLst>
          </a:custGeom>
          <a:noFill/>
          <a:ln w="57150" cmpd="sng">
            <a:solidFill>
              <a:srgbClr val="CC3300"/>
            </a:solidFill>
            <a:round/>
            <a:headEnd/>
            <a:tailEnd type="stealth" w="med" len="med"/>
          </a:ln>
          <a:effectLst/>
        </p:spPr>
        <p:txBody>
          <a:bodyPr wrap="none" anchor="ctr"/>
          <a:lstStyle/>
          <a:p>
            <a:endParaRPr lang="en-AU"/>
          </a:p>
        </p:txBody>
      </p:sp>
      <p:sp>
        <p:nvSpPr>
          <p:cNvPr id="176135" name="AutoShape 7"/>
          <p:cNvSpPr>
            <a:spLocks noChangeArrowheads="1"/>
          </p:cNvSpPr>
          <p:nvPr/>
        </p:nvSpPr>
        <p:spPr bwMode="blackWhite">
          <a:xfrm>
            <a:off x="3302794" y="2669382"/>
            <a:ext cx="2228850" cy="426244"/>
          </a:xfrm>
          <a:prstGeom prst="roundRect">
            <a:avLst>
              <a:gd name="adj" fmla="val 16667"/>
            </a:avLst>
          </a:prstGeom>
          <a:solidFill>
            <a:srgbClr val="FFFFFF"/>
          </a:solidFill>
          <a:ln w="19050">
            <a:solidFill>
              <a:schemeClr val="bg2"/>
            </a:solidFill>
            <a:round/>
            <a:headEnd/>
            <a:tailEnd/>
          </a:ln>
          <a:effectLst>
            <a:outerShdw dist="107763" dir="2700000" algn="ctr" rotWithShape="0">
              <a:schemeClr val="folHlink">
                <a:alpha val="50000"/>
              </a:schemeClr>
            </a:outerShdw>
          </a:effectLst>
        </p:spPr>
        <p:txBody>
          <a:bodyPr wrap="none" anchor="ctr"/>
          <a:lstStyle/>
          <a:p>
            <a:pPr eaLnBrk="0" hangingPunct="0">
              <a:spcBef>
                <a:spcPct val="50000"/>
              </a:spcBef>
            </a:pPr>
            <a:r>
              <a:rPr lang="en-US" b="1"/>
              <a:t>Baseline Changes</a:t>
            </a:r>
          </a:p>
        </p:txBody>
      </p:sp>
      <p:sp>
        <p:nvSpPr>
          <p:cNvPr id="176136" name="Freeform 8"/>
          <p:cNvSpPr>
            <a:spLocks/>
          </p:cNvSpPr>
          <p:nvPr/>
        </p:nvSpPr>
        <p:spPr bwMode="blackWhite">
          <a:xfrm>
            <a:off x="2788444" y="2708672"/>
            <a:ext cx="514350" cy="960834"/>
          </a:xfrm>
          <a:custGeom>
            <a:avLst/>
            <a:gdLst/>
            <a:ahLst/>
            <a:cxnLst>
              <a:cxn ang="0">
                <a:pos x="0" y="0"/>
              </a:cxn>
              <a:cxn ang="0">
                <a:pos x="0" y="816"/>
              </a:cxn>
              <a:cxn ang="0">
                <a:pos x="816" y="816"/>
              </a:cxn>
            </a:cxnLst>
            <a:rect l="0" t="0" r="r" b="b"/>
            <a:pathLst>
              <a:path w="816" h="816">
                <a:moveTo>
                  <a:pt x="0" y="0"/>
                </a:moveTo>
                <a:lnTo>
                  <a:pt x="0" y="816"/>
                </a:lnTo>
                <a:lnTo>
                  <a:pt x="816" y="816"/>
                </a:lnTo>
              </a:path>
            </a:pathLst>
          </a:custGeom>
          <a:noFill/>
          <a:ln w="57150" cmpd="sng">
            <a:solidFill>
              <a:srgbClr val="CC3300"/>
            </a:solidFill>
            <a:round/>
            <a:headEnd/>
            <a:tailEnd type="stealth" w="med" len="med"/>
          </a:ln>
          <a:effectLst/>
        </p:spPr>
        <p:txBody>
          <a:bodyPr wrap="none" anchor="ctr"/>
          <a:lstStyle/>
          <a:p>
            <a:endParaRPr lang="en-AU"/>
          </a:p>
        </p:txBody>
      </p:sp>
      <p:sp>
        <p:nvSpPr>
          <p:cNvPr id="176137" name="AutoShape 9"/>
          <p:cNvSpPr>
            <a:spLocks noChangeArrowheads="1"/>
          </p:cNvSpPr>
          <p:nvPr/>
        </p:nvSpPr>
        <p:spPr bwMode="blackWhite">
          <a:xfrm>
            <a:off x="3302794" y="3326607"/>
            <a:ext cx="2549129" cy="673894"/>
          </a:xfrm>
          <a:prstGeom prst="roundRect">
            <a:avLst>
              <a:gd name="adj" fmla="val 16667"/>
            </a:avLst>
          </a:prstGeom>
          <a:solidFill>
            <a:srgbClr val="FFFFFF"/>
          </a:solidFill>
          <a:ln w="19050">
            <a:solidFill>
              <a:schemeClr val="bg2"/>
            </a:solidFill>
            <a:round/>
            <a:headEnd/>
            <a:tailEnd/>
          </a:ln>
          <a:effectLst>
            <a:outerShdw dist="107763" dir="2700000" algn="ctr" rotWithShape="0">
              <a:schemeClr val="folHlink">
                <a:alpha val="50000"/>
              </a:schemeClr>
            </a:outerShdw>
          </a:effectLst>
        </p:spPr>
        <p:txBody>
          <a:bodyPr wrap="none" anchor="ctr"/>
          <a:lstStyle/>
          <a:p>
            <a:pPr eaLnBrk="0" hangingPunct="0">
              <a:spcBef>
                <a:spcPct val="50000"/>
              </a:spcBef>
            </a:pPr>
            <a:r>
              <a:rPr lang="en-US" b="1"/>
              <a:t>Data Acquisition </a:t>
            </a:r>
            <a:br>
              <a:rPr lang="en-US" b="1"/>
            </a:br>
            <a:r>
              <a:rPr lang="en-US" b="1"/>
              <a:t>Costs and Problems</a:t>
            </a:r>
          </a:p>
        </p:txBody>
      </p:sp>
    </p:spTree>
    <p:extLst>
      <p:ext uri="{BB962C8B-B14F-4D97-AF65-F5344CB8AC3E}">
        <p14:creationId xmlns:p14="http://schemas.microsoft.com/office/powerpoint/2010/main" val="278583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6132"/>
                                        </p:tgtEl>
                                        <p:attrNameLst>
                                          <p:attrName>style.visibility</p:attrName>
                                        </p:attrNameLst>
                                      </p:cBhvr>
                                      <p:to>
                                        <p:strVal val="visible"/>
                                      </p:to>
                                    </p:set>
                                    <p:animEffect transition="in" filter="wipe(left)">
                                      <p:cBhvr>
                                        <p:cTn id="7" dur="500"/>
                                        <p:tgtEl>
                                          <p:spTgt spid="17613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6131"/>
                                        </p:tgtEl>
                                        <p:attrNameLst>
                                          <p:attrName>style.visibility</p:attrName>
                                        </p:attrNameLst>
                                      </p:cBhvr>
                                      <p:to>
                                        <p:strVal val="visible"/>
                                      </p:to>
                                    </p:set>
                                    <p:animEffect transition="in" filter="strips(downRight)">
                                      <p:cBhvr>
                                        <p:cTn id="12" dur="500"/>
                                        <p:tgtEl>
                                          <p:spTgt spid="17613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6133"/>
                                        </p:tgtEl>
                                        <p:attrNameLst>
                                          <p:attrName>style.visibility</p:attrName>
                                        </p:attrNameLst>
                                      </p:cBhvr>
                                      <p:to>
                                        <p:strVal val="visible"/>
                                      </p:to>
                                    </p:set>
                                    <p:animEffect transition="in" filter="wipe(left)">
                                      <p:cBhvr>
                                        <p:cTn id="16" dur="500"/>
                                        <p:tgtEl>
                                          <p:spTgt spid="17613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76134"/>
                                        </p:tgtEl>
                                        <p:attrNameLst>
                                          <p:attrName>style.visibility</p:attrName>
                                        </p:attrNameLst>
                                      </p:cBhvr>
                                      <p:to>
                                        <p:strVal val="visible"/>
                                      </p:to>
                                    </p:set>
                                    <p:animEffect transition="in" filter="strips(downRight)">
                                      <p:cBhvr>
                                        <p:cTn id="21" dur="500"/>
                                        <p:tgtEl>
                                          <p:spTgt spid="17613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6135"/>
                                        </p:tgtEl>
                                        <p:attrNameLst>
                                          <p:attrName>style.visibility</p:attrName>
                                        </p:attrNameLst>
                                      </p:cBhvr>
                                      <p:to>
                                        <p:strVal val="visible"/>
                                      </p:to>
                                    </p:set>
                                    <p:animEffect transition="in" filter="wipe(left)">
                                      <p:cBhvr>
                                        <p:cTn id="25" dur="500"/>
                                        <p:tgtEl>
                                          <p:spTgt spid="17613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76136"/>
                                        </p:tgtEl>
                                        <p:attrNameLst>
                                          <p:attrName>style.visibility</p:attrName>
                                        </p:attrNameLst>
                                      </p:cBhvr>
                                      <p:to>
                                        <p:strVal val="visible"/>
                                      </p:to>
                                    </p:set>
                                    <p:animEffect transition="in" filter="strips(downRight)">
                                      <p:cBhvr>
                                        <p:cTn id="30" dur="500"/>
                                        <p:tgtEl>
                                          <p:spTgt spid="17613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76137"/>
                                        </p:tgtEl>
                                        <p:attrNameLst>
                                          <p:attrName>style.visibility</p:attrName>
                                        </p:attrNameLst>
                                      </p:cBhvr>
                                      <p:to>
                                        <p:strVal val="visible"/>
                                      </p:to>
                                    </p:set>
                                    <p:animEffect transition="in" filter="wipe(left)">
                                      <p:cBhvr>
                                        <p:cTn id="34" dur="500"/>
                                        <p:tgtEl>
                                          <p:spTgt spid="176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animBg="1"/>
      <p:bldP spid="176132" grpId="0" animBg="1" autoUpdateAnimBg="0"/>
      <p:bldP spid="176133" grpId="0" animBg="1" autoUpdateAnimBg="0"/>
      <p:bldP spid="176134" grpId="0" animBg="1"/>
      <p:bldP spid="176135" grpId="0" animBg="1" autoUpdateAnimBg="0"/>
      <p:bldP spid="176136" grpId="0" animBg="1"/>
      <p:bldP spid="17613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1484710" y="209550"/>
            <a:ext cx="6174581" cy="788194"/>
          </a:xfrm>
          <a:noFill/>
        </p:spPr>
        <p:txBody>
          <a:bodyPr/>
          <a:lstStyle/>
          <a:p>
            <a:r>
              <a:rPr lang="en-US" sz="3000"/>
              <a:t>Scope Changes to a Baseline</a:t>
            </a:r>
          </a:p>
        </p:txBody>
      </p:sp>
      <p:pic>
        <p:nvPicPr>
          <p:cNvPr id="178180" name="Picture 4" descr="1313"/>
          <p:cNvPicPr>
            <a:picLocks noChangeAspect="1" noChangeArrowheads="1"/>
          </p:cNvPicPr>
          <p:nvPr/>
        </p:nvPicPr>
        <p:blipFill>
          <a:blip r:embed="rId3" cstate="print"/>
          <a:srcRect/>
          <a:stretch>
            <a:fillRect/>
          </a:stretch>
        </p:blipFill>
        <p:spPr bwMode="auto">
          <a:xfrm>
            <a:off x="2415779" y="991791"/>
            <a:ext cx="4046934" cy="3624263"/>
          </a:xfrm>
          <a:prstGeom prst="rect">
            <a:avLst/>
          </a:prstGeom>
          <a:noFill/>
        </p:spPr>
      </p:pic>
    </p:spTree>
    <p:extLst>
      <p:ext uri="{BB962C8B-B14F-4D97-AF65-F5344CB8AC3E}">
        <p14:creationId xmlns:p14="http://schemas.microsoft.com/office/powerpoint/2010/main" val="375593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barn(inVertical)">
                                      <p:cBhvr>
                                        <p:cTn id="7" dur="10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491854" y="178594"/>
            <a:ext cx="6162675" cy="921544"/>
          </a:xfrm>
          <a:noFill/>
        </p:spPr>
        <p:txBody>
          <a:bodyPr/>
          <a:lstStyle/>
          <a:p>
            <a:r>
              <a:rPr lang="en-US" sz="3000"/>
              <a:t>Conference Center WiFi Project</a:t>
            </a:r>
            <a:br>
              <a:rPr lang="en-US" sz="3000"/>
            </a:br>
            <a:r>
              <a:rPr lang="en-US" sz="3000"/>
              <a:t>Communication Plan</a:t>
            </a:r>
          </a:p>
        </p:txBody>
      </p:sp>
      <p:pic>
        <p:nvPicPr>
          <p:cNvPr id="180228" name="Picture 4" descr="1314"/>
          <p:cNvPicPr>
            <a:picLocks noChangeAspect="1" noChangeArrowheads="1"/>
          </p:cNvPicPr>
          <p:nvPr/>
        </p:nvPicPr>
        <p:blipFill>
          <a:blip r:embed="rId3" cstate="print"/>
          <a:srcRect/>
          <a:stretch>
            <a:fillRect/>
          </a:stretch>
        </p:blipFill>
        <p:spPr bwMode="auto">
          <a:xfrm>
            <a:off x="1554957" y="1366838"/>
            <a:ext cx="6104335" cy="2302669"/>
          </a:xfrm>
          <a:prstGeom prst="rect">
            <a:avLst/>
          </a:prstGeom>
          <a:noFill/>
        </p:spPr>
      </p:pic>
    </p:spTree>
    <p:extLst>
      <p:ext uri="{BB962C8B-B14F-4D97-AF65-F5344CB8AC3E}">
        <p14:creationId xmlns:p14="http://schemas.microsoft.com/office/powerpoint/2010/main" val="115767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up)">
                                      <p:cBhvr>
                                        <p:cTn id="7" dur="10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Make the Most of Meetings</a:t>
            </a:r>
          </a:p>
        </p:txBody>
      </p:sp>
      <p:sp>
        <p:nvSpPr>
          <p:cNvPr id="161795" name="Rectangle 3"/>
          <p:cNvSpPr>
            <a:spLocks noGrp="1" noChangeArrowheads="1"/>
          </p:cNvSpPr>
          <p:nvPr>
            <p:ph type="body" idx="1"/>
          </p:nvPr>
        </p:nvSpPr>
        <p:spPr>
          <a:xfrm>
            <a:off x="1485900" y="1006079"/>
            <a:ext cx="6172200" cy="3588544"/>
          </a:xfrm>
        </p:spPr>
        <p:txBody>
          <a:bodyPr/>
          <a:lstStyle/>
          <a:p>
            <a:r>
              <a:rPr lang="en-AU" sz="1500" b="1" dirty="0"/>
              <a:t>Hold regular meetings</a:t>
            </a:r>
            <a:endParaRPr lang="en-AU" sz="1500" dirty="0"/>
          </a:p>
          <a:p>
            <a:r>
              <a:rPr lang="en-AU" sz="1500" dirty="0"/>
              <a:t>Meetings are typically the least favourite activity of busy, action-oriented people. However, they are often the best way to communicate information. Meetings provide forums within which project team members can share ideas and make decisions. To make the most of meetings, stick to a regular schedule as much as possible. If people know that project team meetings take place every Monday from 3 to 4 p.m., for example, they can plan their other responsibilities around those times. Having a regular schedule also saves meeting organizers the frustrating task of finding a time when everyone is available.</a:t>
            </a:r>
          </a:p>
          <a:p>
            <a:endParaRPr lang="en-US" sz="1500" dirty="0"/>
          </a:p>
        </p:txBody>
      </p:sp>
    </p:spTree>
    <p:extLst>
      <p:ext uri="{BB962C8B-B14F-4D97-AF65-F5344CB8AC3E}">
        <p14:creationId xmlns:p14="http://schemas.microsoft.com/office/powerpoint/2010/main" val="248133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485900" y="205979"/>
            <a:ext cx="6172200" cy="583406"/>
          </a:xfrm>
        </p:spPr>
        <p:txBody>
          <a:bodyPr/>
          <a:lstStyle/>
          <a:p>
            <a:r>
              <a:rPr lang="en-US"/>
              <a:t>Project Monitoring System… (cont’d)</a:t>
            </a:r>
          </a:p>
        </p:txBody>
      </p:sp>
      <p:sp>
        <p:nvSpPr>
          <p:cNvPr id="110595" name="Rectangle 3"/>
          <p:cNvSpPr>
            <a:spLocks noGrp="1" noChangeArrowheads="1"/>
          </p:cNvSpPr>
          <p:nvPr>
            <p:ph type="body" idx="1"/>
          </p:nvPr>
        </p:nvSpPr>
        <p:spPr>
          <a:xfrm>
            <a:off x="1485900" y="844154"/>
            <a:ext cx="6172200" cy="3750469"/>
          </a:xfrm>
        </p:spPr>
        <p:txBody>
          <a:bodyPr/>
          <a:lstStyle/>
          <a:p>
            <a:pPr>
              <a:spcBef>
                <a:spcPct val="40000"/>
              </a:spcBef>
            </a:pPr>
            <a:r>
              <a:rPr lang="en-US"/>
              <a:t>Information System Structure (cont’d)</a:t>
            </a:r>
          </a:p>
          <a:p>
            <a:pPr lvl="1">
              <a:spcBef>
                <a:spcPct val="40000"/>
              </a:spcBef>
            </a:pPr>
            <a:r>
              <a:rPr lang="en-US"/>
              <a:t>Collecting data and analysis</a:t>
            </a:r>
          </a:p>
          <a:p>
            <a:pPr lvl="2">
              <a:spcBef>
                <a:spcPct val="40000"/>
              </a:spcBef>
            </a:pPr>
            <a:r>
              <a:rPr lang="en-US" sz="1500"/>
              <a:t>Who will collect project data?</a:t>
            </a:r>
          </a:p>
          <a:p>
            <a:pPr lvl="2">
              <a:spcBef>
                <a:spcPct val="40000"/>
              </a:spcBef>
            </a:pPr>
            <a:r>
              <a:rPr lang="en-US" sz="1500"/>
              <a:t>How will data be collected?</a:t>
            </a:r>
          </a:p>
          <a:p>
            <a:pPr lvl="2">
              <a:spcBef>
                <a:spcPct val="40000"/>
              </a:spcBef>
            </a:pPr>
            <a:r>
              <a:rPr lang="en-US" sz="1500"/>
              <a:t>When will the data be collected?</a:t>
            </a:r>
          </a:p>
          <a:p>
            <a:pPr lvl="2">
              <a:spcBef>
                <a:spcPct val="40000"/>
              </a:spcBef>
            </a:pPr>
            <a:r>
              <a:rPr lang="en-US" sz="1500"/>
              <a:t>Who will compile and analyze the data?</a:t>
            </a:r>
          </a:p>
          <a:p>
            <a:pPr lvl="1">
              <a:spcBef>
                <a:spcPct val="40000"/>
              </a:spcBef>
            </a:pPr>
            <a:r>
              <a:rPr lang="en-US"/>
              <a:t>Reports and reporting</a:t>
            </a:r>
          </a:p>
          <a:p>
            <a:pPr lvl="2">
              <a:spcBef>
                <a:spcPct val="40000"/>
              </a:spcBef>
            </a:pPr>
            <a:r>
              <a:rPr lang="en-US" sz="1500"/>
              <a:t>Who will receive the reports?</a:t>
            </a:r>
          </a:p>
          <a:p>
            <a:pPr lvl="2">
              <a:spcBef>
                <a:spcPct val="40000"/>
              </a:spcBef>
            </a:pPr>
            <a:r>
              <a:rPr lang="en-US" sz="1500"/>
              <a:t>How will the reports be transmitted?</a:t>
            </a:r>
          </a:p>
          <a:p>
            <a:pPr lvl="2">
              <a:spcBef>
                <a:spcPct val="40000"/>
              </a:spcBef>
            </a:pPr>
            <a:r>
              <a:rPr lang="en-US" sz="1500"/>
              <a:t>When will the reports be distributed?</a:t>
            </a:r>
          </a:p>
        </p:txBody>
      </p:sp>
    </p:spTree>
    <p:extLst>
      <p:ext uri="{BB962C8B-B14F-4D97-AF65-F5344CB8AC3E}">
        <p14:creationId xmlns:p14="http://schemas.microsoft.com/office/powerpoint/2010/main" val="3429014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Make the Most of Meetings</a:t>
            </a:r>
          </a:p>
        </p:txBody>
      </p:sp>
      <p:sp>
        <p:nvSpPr>
          <p:cNvPr id="161795" name="Rectangle 3"/>
          <p:cNvSpPr>
            <a:spLocks noGrp="1" noChangeArrowheads="1"/>
          </p:cNvSpPr>
          <p:nvPr>
            <p:ph type="body" idx="1"/>
          </p:nvPr>
        </p:nvSpPr>
        <p:spPr>
          <a:xfrm>
            <a:off x="1485900" y="1006079"/>
            <a:ext cx="6172200" cy="3588544"/>
          </a:xfrm>
        </p:spPr>
        <p:txBody>
          <a:bodyPr/>
          <a:lstStyle/>
          <a:p>
            <a:r>
              <a:rPr lang="en-AU" sz="1500" b="1" dirty="0"/>
              <a:t>Write meeting minutes</a:t>
            </a:r>
            <a:endParaRPr lang="en-AU" sz="1500" dirty="0"/>
          </a:p>
          <a:p>
            <a:r>
              <a:rPr lang="en-AU" sz="1500" dirty="0"/>
              <a:t>If you're managing a sizable project with plenty of meetings and many participants, you can easily lose track of what has been done and what hasn't, who has agreed to things and who hasn't. To avoid this scenario, systematically keep track of decisions, assignments, and action items. Many organizations use meeting minutes—notes recorded by an appointed individual—for this purpose. The minutes are reviewed and approved at the next meeting and amended if necessary. Approved minutes then go into a file, where participants can consult them as needed.</a:t>
            </a:r>
          </a:p>
          <a:p>
            <a:endParaRPr lang="en-US" sz="1500" dirty="0"/>
          </a:p>
        </p:txBody>
      </p:sp>
    </p:spTree>
    <p:extLst>
      <p:ext uri="{BB962C8B-B14F-4D97-AF65-F5344CB8AC3E}">
        <p14:creationId xmlns:p14="http://schemas.microsoft.com/office/powerpoint/2010/main" val="2227951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What Went Wrong?</a:t>
            </a:r>
          </a:p>
        </p:txBody>
      </p:sp>
      <p:sp>
        <p:nvSpPr>
          <p:cNvPr id="161795" name="Rectangle 3"/>
          <p:cNvSpPr>
            <a:spLocks noGrp="1" noChangeArrowheads="1"/>
          </p:cNvSpPr>
          <p:nvPr>
            <p:ph type="body" idx="1"/>
          </p:nvPr>
        </p:nvSpPr>
        <p:spPr>
          <a:xfrm>
            <a:off x="1485900" y="1006079"/>
            <a:ext cx="6172200" cy="3588544"/>
          </a:xfrm>
        </p:spPr>
        <p:txBody>
          <a:bodyPr/>
          <a:lstStyle/>
          <a:p>
            <a:r>
              <a:rPr lang="en-AU" sz="1500" dirty="0"/>
              <a:t>Any number of factors can cause your project's actual budget to deviate from projections.</a:t>
            </a:r>
          </a:p>
          <a:p>
            <a:r>
              <a:rPr lang="en-AU" sz="1500" dirty="0"/>
              <a:t>You work for a major advertising firm. Between the months of January and June, your firm developed and launched a new campaign for </a:t>
            </a:r>
            <a:r>
              <a:rPr lang="en-AU" sz="1500" dirty="0" err="1"/>
              <a:t>Grumpleman's</a:t>
            </a:r>
            <a:r>
              <a:rPr lang="en-AU" sz="1500" dirty="0"/>
              <a:t> All-Natural Botanical Soap. Looking back, you see that your team was significantly over budget at various points during the project. Now you are trying to identify the contributing factors.</a:t>
            </a:r>
          </a:p>
        </p:txBody>
      </p:sp>
    </p:spTree>
    <p:extLst>
      <p:ext uri="{BB962C8B-B14F-4D97-AF65-F5344CB8AC3E}">
        <p14:creationId xmlns:p14="http://schemas.microsoft.com/office/powerpoint/2010/main" val="3232875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What Went Wrong?</a:t>
            </a:r>
          </a:p>
        </p:txBody>
      </p:sp>
      <p:sp>
        <p:nvSpPr>
          <p:cNvPr id="161795" name="Rectangle 3"/>
          <p:cNvSpPr>
            <a:spLocks noGrp="1" noChangeArrowheads="1"/>
          </p:cNvSpPr>
          <p:nvPr>
            <p:ph type="body" idx="1"/>
          </p:nvPr>
        </p:nvSpPr>
        <p:spPr>
          <a:xfrm>
            <a:off x="1485900" y="1006079"/>
            <a:ext cx="6172200" cy="3588544"/>
          </a:xfrm>
        </p:spPr>
        <p:txBody>
          <a:bodyPr/>
          <a:lstStyle/>
          <a:p>
            <a:r>
              <a:rPr lang="en-AU" sz="1800" dirty="0"/>
              <a:t>One member of your team, Ben, attempts to explain the budget variance in February and March. "That was the creative development phase of the project. I think most of the variance in that period is due to overtime hours. The team went overboard on research and brainstorming work, because we thought our objective was to rethink </a:t>
            </a:r>
            <a:r>
              <a:rPr lang="en-AU" sz="1800" dirty="0" err="1"/>
              <a:t>Grumpleman's</a:t>
            </a:r>
            <a:r>
              <a:rPr lang="en-AU" sz="1800" dirty="0"/>
              <a:t> entire advertising strategy, not just to create new ads in line with their current strategy. We also thought that we'd be doing magazine and billboard ads in addition to TV spots. It didn't help that James left the firm in February; losing a team member meant that everyone else had to work more hours."</a:t>
            </a:r>
          </a:p>
        </p:txBody>
      </p:sp>
    </p:spTree>
    <p:extLst>
      <p:ext uri="{BB962C8B-B14F-4D97-AF65-F5344CB8AC3E}">
        <p14:creationId xmlns:p14="http://schemas.microsoft.com/office/powerpoint/2010/main" val="705348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What Went Wrong?</a:t>
            </a:r>
          </a:p>
        </p:txBody>
      </p:sp>
      <p:sp>
        <p:nvSpPr>
          <p:cNvPr id="161795" name="Rectangle 3"/>
          <p:cNvSpPr>
            <a:spLocks noGrp="1" noChangeArrowheads="1"/>
          </p:cNvSpPr>
          <p:nvPr>
            <p:ph type="body" idx="1"/>
          </p:nvPr>
        </p:nvSpPr>
        <p:spPr>
          <a:xfrm>
            <a:off x="1485900" y="1006079"/>
            <a:ext cx="6172200" cy="3588544"/>
          </a:xfrm>
        </p:spPr>
        <p:txBody>
          <a:bodyPr/>
          <a:lstStyle/>
          <a:p>
            <a:r>
              <a:rPr lang="en-AU" sz="1800" dirty="0"/>
              <a:t>Which of the following root causes of variance has Ben </a:t>
            </a:r>
            <a:r>
              <a:rPr lang="en-AU" sz="1800" u="sng" dirty="0"/>
              <a:t>not</a:t>
            </a:r>
            <a:r>
              <a:rPr lang="en-AU" sz="1800" dirty="0"/>
              <a:t> identified?</a:t>
            </a:r>
          </a:p>
          <a:p>
            <a:pPr lvl="1"/>
            <a:r>
              <a:rPr lang="en-AU" sz="1800" dirty="0"/>
              <a:t>A. Vague project objectives</a:t>
            </a:r>
          </a:p>
          <a:p>
            <a:pPr lvl="1"/>
            <a:r>
              <a:rPr lang="en-AU" sz="1800" dirty="0"/>
              <a:t>B. Ambiguous project scope</a:t>
            </a:r>
          </a:p>
          <a:p>
            <a:pPr lvl="1"/>
            <a:r>
              <a:rPr lang="en-AU" sz="1800" dirty="0"/>
              <a:t>C. Failure to manage risks (No contingency plan)</a:t>
            </a:r>
          </a:p>
          <a:p>
            <a:pPr lvl="1"/>
            <a:r>
              <a:rPr lang="en-AU" sz="1800" dirty="0"/>
              <a:t>D. Unforeseen events </a:t>
            </a:r>
          </a:p>
          <a:p>
            <a:pPr lvl="1"/>
            <a:endParaRPr lang="en-AU" sz="1500" dirty="0"/>
          </a:p>
          <a:p>
            <a:pPr lvl="1"/>
            <a:endParaRPr lang="en-AU" sz="1500" dirty="0"/>
          </a:p>
          <a:p>
            <a:pPr lvl="1"/>
            <a:endParaRPr lang="en-AU" sz="1500" dirty="0"/>
          </a:p>
          <a:p>
            <a:pPr lvl="1"/>
            <a:endParaRPr lang="en-AU" sz="1500" dirty="0"/>
          </a:p>
          <a:p>
            <a:pPr lvl="1"/>
            <a:r>
              <a:rPr lang="en-AU" sz="1500" b="1" dirty="0"/>
              <a:t>Ans:</a:t>
            </a:r>
            <a:r>
              <a:rPr lang="en-AU" sz="1500" dirty="0"/>
              <a:t> A, B and D</a:t>
            </a:r>
            <a:endParaRPr lang="en-US" sz="1500" dirty="0"/>
          </a:p>
        </p:txBody>
      </p:sp>
    </p:spTree>
    <p:extLst>
      <p:ext uri="{BB962C8B-B14F-4D97-AF65-F5344CB8AC3E}">
        <p14:creationId xmlns:p14="http://schemas.microsoft.com/office/powerpoint/2010/main" val="3570894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What Went Wrong?</a:t>
            </a:r>
          </a:p>
        </p:txBody>
      </p:sp>
      <p:sp>
        <p:nvSpPr>
          <p:cNvPr id="161795" name="Rectangle 3"/>
          <p:cNvSpPr>
            <a:spLocks noGrp="1" noChangeArrowheads="1"/>
          </p:cNvSpPr>
          <p:nvPr>
            <p:ph type="body" idx="1"/>
          </p:nvPr>
        </p:nvSpPr>
        <p:spPr>
          <a:xfrm>
            <a:off x="1485900" y="1006079"/>
            <a:ext cx="6172200" cy="3588544"/>
          </a:xfrm>
        </p:spPr>
        <p:txBody>
          <a:bodyPr/>
          <a:lstStyle/>
          <a:p>
            <a:r>
              <a:rPr lang="en-AU" sz="1500" dirty="0"/>
              <a:t>Allison, another member of the team, attempts to explain the major budget variance in May: "We had planned to wrap up shooting the new commercial spots in April. It turned out that filming continued into early May. Also, the client was adamant about buying ads during ABS's Wednesday prime time </a:t>
            </a:r>
            <a:r>
              <a:rPr lang="en-AU" sz="1500" dirty="0" err="1"/>
              <a:t>lineup</a:t>
            </a:r>
            <a:r>
              <a:rPr lang="en-AU" sz="1500" dirty="0"/>
              <a:t>, but ABS suddenly increased the price of those ads because of their successful new programs. We have to take some of the blame for this, though. Usually we budget extra amounts in case prices increase; I don't know why we didn't in this case."</a:t>
            </a:r>
          </a:p>
          <a:p>
            <a:endParaRPr lang="en-AU" sz="1200" dirty="0"/>
          </a:p>
          <a:p>
            <a:endParaRPr lang="en-AU" sz="1200" dirty="0"/>
          </a:p>
          <a:p>
            <a:endParaRPr lang="en-US" sz="1200" dirty="0"/>
          </a:p>
        </p:txBody>
      </p:sp>
    </p:spTree>
    <p:extLst>
      <p:ext uri="{BB962C8B-B14F-4D97-AF65-F5344CB8AC3E}">
        <p14:creationId xmlns:p14="http://schemas.microsoft.com/office/powerpoint/2010/main" val="190953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What Went Wrong?</a:t>
            </a:r>
          </a:p>
        </p:txBody>
      </p:sp>
      <p:sp>
        <p:nvSpPr>
          <p:cNvPr id="161795" name="Rectangle 3"/>
          <p:cNvSpPr>
            <a:spLocks noGrp="1" noChangeArrowheads="1"/>
          </p:cNvSpPr>
          <p:nvPr>
            <p:ph type="body" idx="1"/>
          </p:nvPr>
        </p:nvSpPr>
        <p:spPr>
          <a:xfrm>
            <a:off x="1485900" y="1006079"/>
            <a:ext cx="6172200" cy="3588544"/>
          </a:xfrm>
        </p:spPr>
        <p:txBody>
          <a:bodyPr/>
          <a:lstStyle/>
          <a:p>
            <a:r>
              <a:rPr lang="en-AU" sz="1500" dirty="0"/>
              <a:t>Which of the following root causes of variance has Allison </a:t>
            </a:r>
            <a:r>
              <a:rPr lang="en-AU" sz="1500" u="sng" dirty="0"/>
              <a:t>not</a:t>
            </a:r>
            <a:r>
              <a:rPr lang="en-AU" sz="1500" dirty="0"/>
              <a:t> identified?</a:t>
            </a:r>
          </a:p>
          <a:p>
            <a:pPr lvl="1"/>
            <a:r>
              <a:rPr lang="en-AU" sz="1500" dirty="0"/>
              <a:t>A. An incomplete project plan (didn’t have extra budget for price increase)</a:t>
            </a:r>
          </a:p>
          <a:p>
            <a:pPr lvl="1"/>
            <a:r>
              <a:rPr lang="en-AU" sz="1500" dirty="0">
                <a:solidFill>
                  <a:srgbClr val="FF0000"/>
                </a:solidFill>
              </a:rPr>
              <a:t>B. Failure to manage risks (risk: price increase)</a:t>
            </a:r>
          </a:p>
          <a:p>
            <a:pPr lvl="1"/>
            <a:r>
              <a:rPr lang="en-AU" sz="1500" dirty="0">
                <a:solidFill>
                  <a:srgbClr val="FF0000"/>
                </a:solidFill>
              </a:rPr>
              <a:t>C. External forces (ABS’s success on new program)</a:t>
            </a:r>
          </a:p>
          <a:p>
            <a:pPr lvl="1"/>
            <a:r>
              <a:rPr lang="en-AU" sz="1500" dirty="0">
                <a:solidFill>
                  <a:srgbClr val="FF0000"/>
                </a:solidFill>
              </a:rPr>
              <a:t>D. Overly optimistic schedule</a:t>
            </a:r>
          </a:p>
          <a:p>
            <a:pPr marL="457200" lvl="1" indent="0">
              <a:buNone/>
            </a:pPr>
            <a:endParaRPr lang="en-AU" sz="1500" dirty="0"/>
          </a:p>
          <a:p>
            <a:pPr lvl="1"/>
            <a:r>
              <a:rPr lang="en-AU" sz="1500" b="1" dirty="0"/>
              <a:t>Ans: </a:t>
            </a:r>
            <a:r>
              <a:rPr lang="en-AU" sz="1500" dirty="0"/>
              <a:t>B, C, and D</a:t>
            </a:r>
          </a:p>
          <a:p>
            <a:endParaRPr lang="en-AU" sz="1200" dirty="0"/>
          </a:p>
          <a:p>
            <a:endParaRPr lang="en-AU" sz="1200" dirty="0"/>
          </a:p>
          <a:p>
            <a:endParaRPr lang="en-US" sz="1200" dirty="0"/>
          </a:p>
        </p:txBody>
      </p:sp>
    </p:spTree>
    <p:extLst>
      <p:ext uri="{BB962C8B-B14F-4D97-AF65-F5344CB8AC3E}">
        <p14:creationId xmlns:p14="http://schemas.microsoft.com/office/powerpoint/2010/main" val="2641637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Scope Creep</a:t>
            </a:r>
          </a:p>
        </p:txBody>
      </p:sp>
      <p:sp>
        <p:nvSpPr>
          <p:cNvPr id="161795" name="Rectangle 3"/>
          <p:cNvSpPr>
            <a:spLocks noGrp="1" noChangeArrowheads="1"/>
          </p:cNvSpPr>
          <p:nvPr>
            <p:ph type="body" idx="1"/>
          </p:nvPr>
        </p:nvSpPr>
        <p:spPr>
          <a:xfrm>
            <a:off x="457200" y="1006079"/>
            <a:ext cx="8229600" cy="3588544"/>
          </a:xfrm>
        </p:spPr>
        <p:txBody>
          <a:bodyPr/>
          <a:lstStyle/>
          <a:p>
            <a:pPr marL="0" indent="0">
              <a:buNone/>
            </a:pPr>
            <a:r>
              <a:rPr lang="en-AU" dirty="0"/>
              <a:t>Scope creep is the tendency for the project scope to expand over time—usually by changing requirements, specifications, and priorities. </a:t>
            </a:r>
          </a:p>
          <a:p>
            <a:r>
              <a:rPr lang="en-AU" dirty="0"/>
              <a:t>Scope creep should be avoided because it often contributes to </a:t>
            </a:r>
            <a:r>
              <a:rPr lang="en-AU"/>
              <a:t>project failure. </a:t>
            </a:r>
            <a:endParaRPr lang="en-AU" dirty="0"/>
          </a:p>
          <a:p>
            <a:r>
              <a:rPr lang="en-AU" dirty="0"/>
              <a:t>How to avoid scope creep? We write down the scope statement carefully (Topic 7: Scope Management).</a:t>
            </a:r>
          </a:p>
          <a:p>
            <a:endParaRPr lang="en-AU" dirty="0"/>
          </a:p>
          <a:p>
            <a:r>
              <a:rPr lang="en-AU" dirty="0"/>
              <a:t>Scope creep affects the organization, the project team and project suppliers. </a:t>
            </a:r>
          </a:p>
          <a:p>
            <a:r>
              <a:rPr lang="en-AU" dirty="0"/>
              <a:t>Scope creep also relates to change management. </a:t>
            </a:r>
          </a:p>
          <a:p>
            <a:endParaRPr lang="en-AU" sz="1200" dirty="0"/>
          </a:p>
          <a:p>
            <a:endParaRPr lang="en-US" sz="1200" dirty="0"/>
          </a:p>
        </p:txBody>
      </p:sp>
    </p:spTree>
    <p:extLst>
      <p:ext uri="{BB962C8B-B14F-4D97-AF65-F5344CB8AC3E}">
        <p14:creationId xmlns:p14="http://schemas.microsoft.com/office/powerpoint/2010/main" val="3429059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Key Terms</a:t>
            </a:r>
          </a:p>
        </p:txBody>
      </p:sp>
      <p:sp>
        <p:nvSpPr>
          <p:cNvPr id="182275" name="Rectangle 3"/>
          <p:cNvSpPr>
            <a:spLocks noChangeArrowheads="1"/>
          </p:cNvSpPr>
          <p:nvPr/>
        </p:nvSpPr>
        <p:spPr bwMode="auto">
          <a:xfrm>
            <a:off x="1485899" y="708033"/>
            <a:ext cx="6905431" cy="3927229"/>
          </a:xfrm>
          <a:prstGeom prst="rect">
            <a:avLst/>
          </a:prstGeom>
          <a:noFill/>
          <a:ln w="9525">
            <a:noFill/>
            <a:miter lim="800000"/>
            <a:headEnd/>
            <a:tailEnd/>
          </a:ln>
          <a:effectLst/>
        </p:spPr>
        <p:txBody>
          <a:bodyPr wrap="square" anchorCtr="1">
            <a:spAutoFit/>
          </a:bodyPr>
          <a:lstStyle/>
          <a:p>
            <a:pPr>
              <a:spcBef>
                <a:spcPct val="20000"/>
              </a:spcBef>
            </a:pPr>
            <a:r>
              <a:rPr lang="en-US" sz="1400" b="1" dirty="0"/>
              <a:t>Baseline budget</a:t>
            </a:r>
          </a:p>
          <a:p>
            <a:pPr>
              <a:spcBef>
                <a:spcPct val="20000"/>
              </a:spcBef>
            </a:pPr>
            <a:r>
              <a:rPr lang="en-US" sz="1400" b="1" dirty="0"/>
              <a:t>Control chart</a:t>
            </a:r>
          </a:p>
          <a:p>
            <a:pPr>
              <a:spcBef>
                <a:spcPct val="20000"/>
              </a:spcBef>
            </a:pPr>
            <a:r>
              <a:rPr lang="en-US" sz="1400" b="1" dirty="0"/>
              <a:t>Cost performance index (CPI)</a:t>
            </a:r>
          </a:p>
          <a:p>
            <a:pPr>
              <a:spcBef>
                <a:spcPct val="20000"/>
              </a:spcBef>
            </a:pPr>
            <a:r>
              <a:rPr lang="en-US" sz="1400" b="1" dirty="0"/>
              <a:t>Cost variance (CV)</a:t>
            </a:r>
          </a:p>
          <a:p>
            <a:pPr>
              <a:spcBef>
                <a:spcPct val="20000"/>
              </a:spcBef>
            </a:pPr>
            <a:r>
              <a:rPr lang="en-US" sz="1400" b="1" dirty="0"/>
              <a:t>Earned value (EV)</a:t>
            </a:r>
          </a:p>
          <a:p>
            <a:pPr>
              <a:spcBef>
                <a:spcPct val="20000"/>
              </a:spcBef>
            </a:pPr>
            <a:r>
              <a:rPr lang="en-US" sz="1400" b="1" dirty="0">
                <a:solidFill>
                  <a:srgbClr val="FF0000"/>
                </a:solidFill>
              </a:rPr>
              <a:t>Estimated Cost at Completion—Forecasted (</a:t>
            </a:r>
            <a:r>
              <a:rPr lang="en-US" sz="1400" b="1" dirty="0" err="1">
                <a:solidFill>
                  <a:srgbClr val="FF0000"/>
                </a:solidFill>
              </a:rPr>
              <a:t>EAC</a:t>
            </a:r>
            <a:r>
              <a:rPr lang="en-US" sz="1400" b="1" baseline="-25000" dirty="0" err="1">
                <a:solidFill>
                  <a:srgbClr val="FF0000"/>
                </a:solidFill>
              </a:rPr>
              <a:t>f</a:t>
            </a:r>
            <a:r>
              <a:rPr lang="en-US" sz="1400" b="1" dirty="0">
                <a:solidFill>
                  <a:srgbClr val="FF0000"/>
                </a:solidFill>
              </a:rPr>
              <a:t>)</a:t>
            </a:r>
          </a:p>
          <a:p>
            <a:pPr>
              <a:spcBef>
                <a:spcPct val="20000"/>
              </a:spcBef>
            </a:pPr>
            <a:r>
              <a:rPr lang="en-US" sz="1400" b="1" dirty="0"/>
              <a:t>Estimated Cost at Completion—Revised Estimates (</a:t>
            </a:r>
            <a:r>
              <a:rPr lang="en-US" sz="1400" b="1" dirty="0" err="1"/>
              <a:t>EAC</a:t>
            </a:r>
            <a:r>
              <a:rPr lang="en-US" sz="1400" b="1" baseline="-25000" dirty="0" err="1"/>
              <a:t>re</a:t>
            </a:r>
            <a:r>
              <a:rPr lang="en-US" sz="1400" b="1" dirty="0"/>
              <a:t>)</a:t>
            </a:r>
          </a:p>
          <a:p>
            <a:pPr>
              <a:spcBef>
                <a:spcPct val="20000"/>
              </a:spcBef>
            </a:pPr>
            <a:r>
              <a:rPr lang="en-US" sz="1400" b="1" dirty="0"/>
              <a:t>Percent complete index—budget costs (PCIB)</a:t>
            </a:r>
          </a:p>
          <a:p>
            <a:pPr>
              <a:spcBef>
                <a:spcPct val="20000"/>
              </a:spcBef>
            </a:pPr>
            <a:r>
              <a:rPr lang="en-US" sz="1400" b="1" dirty="0"/>
              <a:t>Percent complete index—actual costs (PCIC)</a:t>
            </a:r>
          </a:p>
          <a:p>
            <a:pPr>
              <a:spcBef>
                <a:spcPct val="20000"/>
              </a:spcBef>
            </a:pPr>
            <a:r>
              <a:rPr lang="en-US" sz="1400" b="1" dirty="0"/>
              <a:t>Schedule performance index (SPI)</a:t>
            </a:r>
          </a:p>
          <a:p>
            <a:pPr>
              <a:spcBef>
                <a:spcPct val="20000"/>
              </a:spcBef>
            </a:pPr>
            <a:r>
              <a:rPr lang="en-US" sz="1400" b="1" dirty="0"/>
              <a:t>Schedule variance (SV)</a:t>
            </a:r>
          </a:p>
          <a:p>
            <a:pPr>
              <a:spcBef>
                <a:spcPct val="20000"/>
              </a:spcBef>
            </a:pPr>
            <a:r>
              <a:rPr lang="en-US" sz="1400" b="1" dirty="0"/>
              <a:t>Scope creep</a:t>
            </a:r>
          </a:p>
          <a:p>
            <a:pPr>
              <a:spcBef>
                <a:spcPct val="20000"/>
              </a:spcBef>
            </a:pPr>
            <a:r>
              <a:rPr lang="en-US" sz="1400" b="1" dirty="0"/>
              <a:t>To complete performance index (TCPI)</a:t>
            </a:r>
          </a:p>
          <a:p>
            <a:pPr>
              <a:spcBef>
                <a:spcPct val="20000"/>
              </a:spcBef>
            </a:pPr>
            <a:r>
              <a:rPr lang="en-US" sz="1400" b="1" dirty="0"/>
              <a:t>Tracking Gantt chart</a:t>
            </a:r>
          </a:p>
          <a:p>
            <a:pPr>
              <a:spcBef>
                <a:spcPct val="20000"/>
              </a:spcBef>
            </a:pPr>
            <a:r>
              <a:rPr lang="en-US" sz="1400" b="1" dirty="0"/>
              <a:t>Variance at completion (VAC)</a:t>
            </a:r>
          </a:p>
        </p:txBody>
      </p:sp>
    </p:spTree>
    <p:extLst>
      <p:ext uri="{BB962C8B-B14F-4D97-AF65-F5344CB8AC3E}">
        <p14:creationId xmlns:p14="http://schemas.microsoft.com/office/powerpoint/2010/main" val="353035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2275"/>
                                        </p:tgtEl>
                                        <p:attrNameLst>
                                          <p:attrName>style.visibility</p:attrName>
                                        </p:attrNameLst>
                                      </p:cBhvr>
                                      <p:to>
                                        <p:strVal val="visible"/>
                                      </p:to>
                                    </p:set>
                                    <p:animEffect transition="in" filter="wipe(up)">
                                      <p:cBhvr>
                                        <p:cTn id="7" dur="10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a:xfrm>
            <a:off x="277813" y="1781175"/>
            <a:ext cx="3948112" cy="639763"/>
          </a:xfrm>
        </p:spPr>
        <p:txBody>
          <a:bodyPr/>
          <a:lstStyle/>
          <a:p>
            <a:pPr eaLnBrk="1" hangingPunct="1"/>
            <a:r>
              <a:rPr lang="en-US" dirty="0">
                <a:latin typeface="Tw Cen MT" charset="0"/>
              </a:rPr>
              <a:t>Questions?</a:t>
            </a:r>
          </a:p>
        </p:txBody>
      </p:sp>
    </p:spTree>
    <p:extLst>
      <p:ext uri="{BB962C8B-B14F-4D97-AF65-F5344CB8AC3E}">
        <p14:creationId xmlns:p14="http://schemas.microsoft.com/office/powerpoint/2010/main" val="156626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Project Progress Report Format</a:t>
            </a:r>
          </a:p>
        </p:txBody>
      </p:sp>
      <p:sp>
        <p:nvSpPr>
          <p:cNvPr id="112643" name="Rectangle 3"/>
          <p:cNvSpPr>
            <a:spLocks noGrp="1" noChangeArrowheads="1"/>
          </p:cNvSpPr>
          <p:nvPr>
            <p:ph type="body" idx="1"/>
          </p:nvPr>
        </p:nvSpPr>
        <p:spPr>
          <a:xfrm>
            <a:off x="1485900" y="951310"/>
            <a:ext cx="6172200" cy="3643313"/>
          </a:xfrm>
        </p:spPr>
        <p:txBody>
          <a:bodyPr/>
          <a:lstStyle/>
          <a:p>
            <a:pPr marL="176213" indent="-176213"/>
            <a:r>
              <a:rPr lang="en-US"/>
              <a:t>Progress since last report</a:t>
            </a:r>
          </a:p>
          <a:p>
            <a:pPr marL="176213" indent="-176213"/>
            <a:r>
              <a:rPr lang="en-US"/>
              <a:t>Current status of project</a:t>
            </a:r>
          </a:p>
          <a:p>
            <a:pPr marL="813197" lvl="1" indent="-342900">
              <a:buFontTx/>
              <a:buAutoNum type="arabicPeriod"/>
            </a:pPr>
            <a:r>
              <a:rPr lang="en-US" sz="1500"/>
              <a:t>Schedule</a:t>
            </a:r>
          </a:p>
          <a:p>
            <a:pPr marL="813197" lvl="1" indent="-342900">
              <a:buFontTx/>
              <a:buAutoNum type="arabicPeriod"/>
            </a:pPr>
            <a:r>
              <a:rPr lang="en-US" sz="1500"/>
              <a:t>Cost</a:t>
            </a:r>
          </a:p>
          <a:p>
            <a:pPr marL="813197" lvl="1" indent="-342900">
              <a:buFontTx/>
              <a:buAutoNum type="arabicPeriod"/>
            </a:pPr>
            <a:r>
              <a:rPr lang="en-US" sz="1500"/>
              <a:t>Scope</a:t>
            </a:r>
          </a:p>
          <a:p>
            <a:pPr marL="176213" indent="-176213"/>
            <a:r>
              <a:rPr lang="en-US"/>
              <a:t>Cumulative trends</a:t>
            </a:r>
          </a:p>
          <a:p>
            <a:pPr marL="176213" indent="-176213"/>
            <a:r>
              <a:rPr lang="en-US"/>
              <a:t>Problems and issues since last report</a:t>
            </a:r>
          </a:p>
          <a:p>
            <a:pPr marL="813197" lvl="1" indent="-342900">
              <a:buFontTx/>
              <a:buAutoNum type="arabicPeriod"/>
            </a:pPr>
            <a:r>
              <a:rPr lang="en-US" sz="1500"/>
              <a:t>Actions and resolution of earlier problems</a:t>
            </a:r>
          </a:p>
          <a:p>
            <a:pPr marL="813197" lvl="1" indent="-342900">
              <a:buFontTx/>
              <a:buAutoNum type="arabicPeriod"/>
            </a:pPr>
            <a:r>
              <a:rPr lang="en-US" sz="1500"/>
              <a:t>New variances and problems identified</a:t>
            </a:r>
          </a:p>
          <a:p>
            <a:pPr marL="176213" indent="-176213"/>
            <a:r>
              <a:rPr lang="en-US"/>
              <a:t>Corrective action planned</a:t>
            </a:r>
          </a:p>
        </p:txBody>
      </p:sp>
    </p:spTree>
    <p:extLst>
      <p:ext uri="{BB962C8B-B14F-4D97-AF65-F5344CB8AC3E}">
        <p14:creationId xmlns:p14="http://schemas.microsoft.com/office/powerpoint/2010/main" val="372441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t>The Project Control Process</a:t>
            </a:r>
          </a:p>
        </p:txBody>
      </p:sp>
      <p:sp>
        <p:nvSpPr>
          <p:cNvPr id="114691" name="Rectangle 3"/>
          <p:cNvSpPr>
            <a:spLocks noGrp="1" noChangeArrowheads="1"/>
          </p:cNvSpPr>
          <p:nvPr>
            <p:ph type="body" idx="1"/>
          </p:nvPr>
        </p:nvSpPr>
        <p:spPr>
          <a:xfrm>
            <a:off x="1485900" y="1006079"/>
            <a:ext cx="6172200" cy="3588544"/>
          </a:xfrm>
        </p:spPr>
        <p:txBody>
          <a:bodyPr/>
          <a:lstStyle/>
          <a:p>
            <a:pPr marL="169069" indent="-169069"/>
            <a:r>
              <a:rPr lang="en-US" sz="2100"/>
              <a:t>Control</a:t>
            </a:r>
          </a:p>
          <a:p>
            <a:pPr marL="514350" lvl="1" indent="-257175"/>
            <a:r>
              <a:rPr lang="en-US" sz="1500"/>
              <a:t>The process of comparing actual performance against plan to identify deviations, evaluate courses of action, and take appropriate corrective action.</a:t>
            </a:r>
          </a:p>
          <a:p>
            <a:pPr marL="169069" indent="-169069"/>
            <a:r>
              <a:rPr lang="en-US" sz="2100"/>
              <a:t>Project Control Steps</a:t>
            </a:r>
          </a:p>
          <a:p>
            <a:pPr marL="514350" lvl="1" indent="-257175">
              <a:buFontTx/>
              <a:buAutoNum type="arabicPeriod"/>
            </a:pPr>
            <a:r>
              <a:rPr lang="en-US" sz="1500"/>
              <a:t>Setting a baseline plan.</a:t>
            </a:r>
          </a:p>
          <a:p>
            <a:pPr marL="514350" lvl="1" indent="-257175">
              <a:buFontTx/>
              <a:buAutoNum type="arabicPeriod"/>
            </a:pPr>
            <a:r>
              <a:rPr lang="en-US" sz="1500"/>
              <a:t>Measuring progress and performance.</a:t>
            </a:r>
          </a:p>
          <a:p>
            <a:pPr marL="514350" lvl="1" indent="-257175">
              <a:buFontTx/>
              <a:buAutoNum type="arabicPeriod"/>
            </a:pPr>
            <a:r>
              <a:rPr lang="en-US" sz="1500"/>
              <a:t>Comparing plan against actual.</a:t>
            </a:r>
          </a:p>
          <a:p>
            <a:pPr marL="514350" lvl="1" indent="-257175">
              <a:buFontTx/>
              <a:buAutoNum type="arabicPeriod"/>
            </a:pPr>
            <a:r>
              <a:rPr lang="en-US" sz="1500"/>
              <a:t>Taking action.</a:t>
            </a:r>
          </a:p>
          <a:p>
            <a:pPr marL="169069" indent="-169069"/>
            <a:r>
              <a:rPr lang="en-US" sz="2100"/>
              <a:t>Tools</a:t>
            </a:r>
          </a:p>
          <a:p>
            <a:pPr marL="514350" lvl="1" indent="-257175"/>
            <a:r>
              <a:rPr lang="en-US" sz="1500"/>
              <a:t>Tracking and baseline Gantt charts</a:t>
            </a:r>
          </a:p>
          <a:p>
            <a:pPr marL="514350" lvl="1" indent="-257175"/>
            <a:r>
              <a:rPr lang="en-US" sz="1500"/>
              <a:t>Control charts</a:t>
            </a:r>
          </a:p>
        </p:txBody>
      </p:sp>
    </p:spTree>
    <p:extLst>
      <p:ext uri="{BB962C8B-B14F-4D97-AF65-F5344CB8AC3E}">
        <p14:creationId xmlns:p14="http://schemas.microsoft.com/office/powerpoint/2010/main" val="386646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503760" y="240506"/>
            <a:ext cx="6135290" cy="548879"/>
          </a:xfrm>
          <a:noFill/>
        </p:spPr>
        <p:txBody>
          <a:bodyPr/>
          <a:lstStyle/>
          <a:p>
            <a:r>
              <a:rPr lang="en-US" sz="2700"/>
              <a:t>Baseline and Tracking Gantt Charts</a:t>
            </a:r>
          </a:p>
        </p:txBody>
      </p:sp>
      <p:pic>
        <p:nvPicPr>
          <p:cNvPr id="116740" name="Picture 4" descr="1301"/>
          <p:cNvPicPr>
            <a:picLocks noChangeAspect="1" noChangeArrowheads="1"/>
          </p:cNvPicPr>
          <p:nvPr/>
        </p:nvPicPr>
        <p:blipFill>
          <a:blip r:embed="rId3" cstate="print"/>
          <a:srcRect/>
          <a:stretch>
            <a:fillRect/>
          </a:stretch>
        </p:blipFill>
        <p:spPr bwMode="auto">
          <a:xfrm>
            <a:off x="1980010" y="926306"/>
            <a:ext cx="4786313" cy="3790950"/>
          </a:xfrm>
          <a:prstGeom prst="rect">
            <a:avLst/>
          </a:prstGeom>
          <a:noFill/>
        </p:spPr>
      </p:pic>
    </p:spTree>
    <p:extLst>
      <p:ext uri="{BB962C8B-B14F-4D97-AF65-F5344CB8AC3E}">
        <p14:creationId xmlns:p14="http://schemas.microsoft.com/office/powerpoint/2010/main" val="348703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dissolve">
                                      <p:cBhvr>
                                        <p:cTn id="7" dur="1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484710" y="232173"/>
            <a:ext cx="6174581" cy="788194"/>
          </a:xfrm>
          <a:noFill/>
        </p:spPr>
        <p:txBody>
          <a:bodyPr/>
          <a:lstStyle/>
          <a:p>
            <a:r>
              <a:rPr lang="en-US" sz="3000"/>
              <a:t>Project Schedule Control Chart</a:t>
            </a:r>
          </a:p>
        </p:txBody>
      </p:sp>
      <p:sp>
        <p:nvSpPr>
          <p:cNvPr id="118787" name="Text Box 3"/>
          <p:cNvSpPr txBox="1">
            <a:spLocks noChangeArrowheads="1"/>
          </p:cNvSpPr>
          <p:nvPr/>
        </p:nvSpPr>
        <p:spPr bwMode="auto">
          <a:xfrm>
            <a:off x="6698457" y="4629150"/>
            <a:ext cx="959644" cy="230832"/>
          </a:xfrm>
          <a:prstGeom prst="rect">
            <a:avLst/>
          </a:prstGeom>
          <a:noFill/>
          <a:ln w="9525">
            <a:noFill/>
            <a:miter lim="800000"/>
            <a:headEnd/>
            <a:tailEnd/>
          </a:ln>
          <a:effectLst/>
        </p:spPr>
        <p:txBody>
          <a:bodyPr>
            <a:spAutoFit/>
          </a:bodyPr>
          <a:lstStyle/>
          <a:p>
            <a:pPr algn="r">
              <a:spcBef>
                <a:spcPct val="50000"/>
              </a:spcBef>
            </a:pPr>
            <a:r>
              <a:rPr lang="en-US" sz="900" b="1">
                <a:solidFill>
                  <a:srgbClr val="006666"/>
                </a:solidFill>
              </a:rPr>
              <a:t>FIGURE 13.2</a:t>
            </a:r>
          </a:p>
        </p:txBody>
      </p:sp>
      <p:pic>
        <p:nvPicPr>
          <p:cNvPr id="118788" name="Picture 4" descr="1302"/>
          <p:cNvPicPr>
            <a:picLocks noChangeAspect="1" noChangeArrowheads="1"/>
          </p:cNvPicPr>
          <p:nvPr/>
        </p:nvPicPr>
        <p:blipFill>
          <a:blip r:embed="rId3" cstate="print"/>
          <a:srcRect/>
          <a:stretch>
            <a:fillRect/>
          </a:stretch>
        </p:blipFill>
        <p:spPr bwMode="auto">
          <a:xfrm>
            <a:off x="1672828" y="1015604"/>
            <a:ext cx="5804297" cy="3615928"/>
          </a:xfrm>
          <a:prstGeom prst="rect">
            <a:avLst/>
          </a:prstGeom>
          <a:noFill/>
        </p:spPr>
      </p:pic>
    </p:spTree>
    <p:extLst>
      <p:ext uri="{BB962C8B-B14F-4D97-AF65-F5344CB8AC3E}">
        <p14:creationId xmlns:p14="http://schemas.microsoft.com/office/powerpoint/2010/main" val="174496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barn(inHorizontal)">
                                      <p:cBhvr>
                                        <p:cTn id="7" dur="1000"/>
                                        <p:tgtEl>
                                          <p:spTgt spid="11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485900" y="205979"/>
            <a:ext cx="6172200" cy="583406"/>
          </a:xfrm>
        </p:spPr>
        <p:txBody>
          <a:bodyPr/>
          <a:lstStyle/>
          <a:p>
            <a:r>
              <a:rPr lang="en-US" sz="2700"/>
              <a:t>Disparity Among Monitoring Systems</a:t>
            </a:r>
          </a:p>
        </p:txBody>
      </p:sp>
      <p:sp>
        <p:nvSpPr>
          <p:cNvPr id="120835" name="Rectangle 3"/>
          <p:cNvSpPr>
            <a:spLocks noGrp="1" noChangeArrowheads="1"/>
          </p:cNvSpPr>
          <p:nvPr>
            <p:ph type="body" idx="1"/>
          </p:nvPr>
        </p:nvSpPr>
        <p:spPr>
          <a:xfrm>
            <a:off x="1485900" y="951310"/>
            <a:ext cx="6172200" cy="3643313"/>
          </a:xfrm>
        </p:spPr>
        <p:txBody>
          <a:bodyPr/>
          <a:lstStyle/>
          <a:p>
            <a:pPr>
              <a:spcBef>
                <a:spcPct val="25000"/>
              </a:spcBef>
            </a:pPr>
            <a:r>
              <a:rPr lang="en-US"/>
              <a:t>Time-Phase Baseline Plan</a:t>
            </a:r>
          </a:p>
          <a:p>
            <a:pPr lvl="1">
              <a:spcBef>
                <a:spcPct val="25000"/>
              </a:spcBef>
            </a:pPr>
            <a:r>
              <a:rPr lang="en-US" sz="1800"/>
              <a:t>Corrects the failure of most monitoring systems to connect a project’s actual performance to its schedule and forecast budget.</a:t>
            </a:r>
          </a:p>
          <a:p>
            <a:pPr lvl="2">
              <a:spcBef>
                <a:spcPct val="25000"/>
              </a:spcBef>
            </a:pPr>
            <a:r>
              <a:rPr lang="en-US" sz="1500"/>
              <a:t>Systems that measure only cost variances do not identify resource and project cost problems associated with falling behind or progressing ahead of schedule.</a:t>
            </a:r>
          </a:p>
          <a:p>
            <a:pPr>
              <a:spcBef>
                <a:spcPct val="25000"/>
              </a:spcBef>
            </a:pPr>
            <a:r>
              <a:rPr lang="en-US"/>
              <a:t>Earned Value Cost/Schedule System</a:t>
            </a:r>
          </a:p>
          <a:p>
            <a:pPr lvl="1">
              <a:spcBef>
                <a:spcPct val="25000"/>
              </a:spcBef>
            </a:pPr>
            <a:r>
              <a:rPr lang="en-US" sz="1800"/>
              <a:t>An integrated project management system based on the earned value concept that uses a time-phased budget baseline to compare actual and planned schedule and costs.</a:t>
            </a:r>
          </a:p>
        </p:txBody>
      </p:sp>
    </p:spTree>
    <p:extLst>
      <p:ext uri="{BB962C8B-B14F-4D97-AF65-F5344CB8AC3E}">
        <p14:creationId xmlns:p14="http://schemas.microsoft.com/office/powerpoint/2010/main" val="192826538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1885</TotalTime>
  <Words>2685</Words>
  <Application>Microsoft Macintosh PowerPoint</Application>
  <PresentationFormat>全屏显示(16:9)</PresentationFormat>
  <Paragraphs>316</Paragraphs>
  <Slides>48</Slides>
  <Notes>47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Arial</vt:lpstr>
      <vt:lpstr>Calibri</vt:lpstr>
      <vt:lpstr>Lucida Grande</vt:lpstr>
      <vt:lpstr>Tahoma</vt:lpstr>
      <vt:lpstr>Tw Cen MT</vt:lpstr>
      <vt:lpstr>Office Theme</vt:lpstr>
      <vt:lpstr>QBUS3350: Project Planning and Management</vt:lpstr>
      <vt:lpstr>Structure of a Project Monitoring Information System</vt:lpstr>
      <vt:lpstr>Project Monitoring Information System</vt:lpstr>
      <vt:lpstr>Project Monitoring System… (cont’d)</vt:lpstr>
      <vt:lpstr>Project Progress Report Format</vt:lpstr>
      <vt:lpstr>The Project Control Process</vt:lpstr>
      <vt:lpstr>Baseline and Tracking Gantt Charts</vt:lpstr>
      <vt:lpstr>Project Schedule Control Chart</vt:lpstr>
      <vt:lpstr>Disparity Among Monitoring Systems</vt:lpstr>
      <vt:lpstr>Glossary of Terms</vt:lpstr>
      <vt:lpstr>Developing an Integrated Cost/Schedule System</vt:lpstr>
      <vt:lpstr>Project Management Information System Overview</vt:lpstr>
      <vt:lpstr>Development of Project Baselines</vt:lpstr>
      <vt:lpstr>Development of Project Baselines (cont’d)</vt:lpstr>
      <vt:lpstr>Methods of Variance Analysis</vt:lpstr>
      <vt:lpstr>Methods of Variance Analysis</vt:lpstr>
      <vt:lpstr>Cost/Schedule Graph</vt:lpstr>
      <vt:lpstr>Earned-Value Review Exercise</vt:lpstr>
      <vt:lpstr>Developing A Status Report: A Hypothetical Example</vt:lpstr>
      <vt:lpstr>Work Breakdown Structure with Cost Accounts</vt:lpstr>
      <vt:lpstr>Digital Camera Prototype Project Baseline Gantt Chart</vt:lpstr>
      <vt:lpstr>Digital Camera Prototype Project Baseline Budget ($000)</vt:lpstr>
      <vt:lpstr>Digital Camera Prototype Status Reports: Periods 1–3</vt:lpstr>
      <vt:lpstr>Digital Camera Prototype Status Reports: Periods 4 &amp; 5</vt:lpstr>
      <vt:lpstr>Digital Camera Prototype Status Reports: Periods 6 &amp; 7</vt:lpstr>
      <vt:lpstr>Digital Camera Prototype Summary Graph ($000)</vt:lpstr>
      <vt:lpstr>Digital Camera Project-Tracking Gantt Chart  Showing Status—Through Period 7 </vt:lpstr>
      <vt:lpstr>Project Rollup End Period 7 ($000)</vt:lpstr>
      <vt:lpstr>Indexes to Monitor Progress</vt:lpstr>
      <vt:lpstr>Interpretation of Indexes</vt:lpstr>
      <vt:lpstr>Indexes  Periods 1–7</vt:lpstr>
      <vt:lpstr>Additional Earned Value Rules</vt:lpstr>
      <vt:lpstr>Forecasting Final Project Cost</vt:lpstr>
      <vt:lpstr>Forecasting Model: EACf</vt:lpstr>
      <vt:lpstr>Monthly Status Report</vt:lpstr>
      <vt:lpstr>Other Control Issues</vt:lpstr>
      <vt:lpstr>Scope Changes to a Baseline</vt:lpstr>
      <vt:lpstr>Conference Center WiFi Project Communication Plan</vt:lpstr>
      <vt:lpstr>Make the Most of Meetings</vt:lpstr>
      <vt:lpstr>Make the Most of Meetings</vt:lpstr>
      <vt:lpstr>What Went Wrong?</vt:lpstr>
      <vt:lpstr>What Went Wrong?</vt:lpstr>
      <vt:lpstr>What Went Wrong?</vt:lpstr>
      <vt:lpstr>What Went Wrong?</vt:lpstr>
      <vt:lpstr>What Went Wrong?</vt:lpstr>
      <vt:lpstr>Scope Creep</vt:lpstr>
      <vt:lpstr>Key Terms</vt:lpstr>
      <vt:lpstr>PowerPoint 演示文稿</vt:lpstr>
    </vt:vector>
  </TitlesOfParts>
  <Company>The 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Vanessa Buchmann</dc:creator>
  <cp:lastModifiedBy>Jing Yang</cp:lastModifiedBy>
  <cp:revision>113</cp:revision>
  <dcterms:created xsi:type="dcterms:W3CDTF">2015-08-12T23:31:35Z</dcterms:created>
  <dcterms:modified xsi:type="dcterms:W3CDTF">2020-09-28T03:09:22Z</dcterms:modified>
</cp:coreProperties>
</file>